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1" r:id="rId1"/>
    <p:sldMasterId id="2147484088" r:id="rId2"/>
  </p:sldMasterIdLst>
  <p:notesMasterIdLst>
    <p:notesMasterId r:id="rId66"/>
  </p:notesMasterIdLst>
  <p:handoutMasterIdLst>
    <p:handoutMasterId r:id="rId67"/>
  </p:handoutMasterIdLst>
  <p:sldIdLst>
    <p:sldId id="319" r:id="rId3"/>
    <p:sldId id="320" r:id="rId4"/>
    <p:sldId id="387" r:id="rId5"/>
    <p:sldId id="446" r:id="rId6"/>
    <p:sldId id="388" r:id="rId7"/>
    <p:sldId id="447" r:id="rId8"/>
    <p:sldId id="448" r:id="rId9"/>
    <p:sldId id="449" r:id="rId10"/>
    <p:sldId id="455" r:id="rId11"/>
    <p:sldId id="391" r:id="rId12"/>
    <p:sldId id="492" r:id="rId13"/>
    <p:sldId id="392" r:id="rId14"/>
    <p:sldId id="493" r:id="rId15"/>
    <p:sldId id="389" r:id="rId16"/>
    <p:sldId id="494" r:id="rId17"/>
    <p:sldId id="469" r:id="rId18"/>
    <p:sldId id="470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405" r:id="rId27"/>
    <p:sldId id="437" r:id="rId28"/>
    <p:sldId id="406" r:id="rId29"/>
    <p:sldId id="407" r:id="rId30"/>
    <p:sldId id="479" r:id="rId31"/>
    <p:sldId id="408" r:id="rId32"/>
    <p:sldId id="409" r:id="rId33"/>
    <p:sldId id="439" r:id="rId34"/>
    <p:sldId id="481" r:id="rId35"/>
    <p:sldId id="482" r:id="rId36"/>
    <p:sldId id="410" r:id="rId37"/>
    <p:sldId id="502" r:id="rId38"/>
    <p:sldId id="483" r:id="rId39"/>
    <p:sldId id="503" r:id="rId40"/>
    <p:sldId id="504" r:id="rId41"/>
    <p:sldId id="485" r:id="rId42"/>
    <p:sldId id="411" r:id="rId43"/>
    <p:sldId id="486" r:id="rId44"/>
    <p:sldId id="412" r:id="rId45"/>
    <p:sldId id="487" r:id="rId46"/>
    <p:sldId id="413" r:id="rId47"/>
    <p:sldId id="443" r:id="rId48"/>
    <p:sldId id="505" r:id="rId49"/>
    <p:sldId id="488" r:id="rId50"/>
    <p:sldId id="506" r:id="rId51"/>
    <p:sldId id="489" r:id="rId52"/>
    <p:sldId id="507" r:id="rId53"/>
    <p:sldId id="508" r:id="rId54"/>
    <p:sldId id="414" r:id="rId55"/>
    <p:sldId id="490" r:id="rId56"/>
    <p:sldId id="509" r:id="rId57"/>
    <p:sldId id="415" r:id="rId58"/>
    <p:sldId id="491" r:id="rId59"/>
    <p:sldId id="416" r:id="rId60"/>
    <p:sldId id="417" r:id="rId61"/>
    <p:sldId id="418" r:id="rId62"/>
    <p:sldId id="510" r:id="rId63"/>
    <p:sldId id="419" r:id="rId64"/>
    <p:sldId id="386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79" autoAdjust="0"/>
  </p:normalViewPr>
  <p:slideViewPr>
    <p:cSldViewPr>
      <p:cViewPr varScale="1">
        <p:scale>
          <a:sx n="70" d="100"/>
          <a:sy n="70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F13AF6D-36C7-4814-9A79-5AEB5B28D652}" type="datetimeFigureOut">
              <a:rPr lang="en-US"/>
              <a:pPr>
                <a:defRPr/>
              </a:pPr>
              <a:t>4/24/2012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B20F21-5BBF-437C-83C3-A9C989D771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37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B7919F1-C074-4010-830C-5337E0D5458C}" type="datetimeFigureOut">
              <a:rPr lang="en-US"/>
              <a:pPr>
                <a:defRPr/>
              </a:pPr>
              <a:t>4/24/2012</a:t>
            </a:fld>
            <a:endParaRPr lang="en-US" dirty="0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4B6C813-E7DE-43D9-AEAF-11768C00F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99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85648C-B156-47CD-96B7-FF1759C9B010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6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3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5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6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2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91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8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65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5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67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84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0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8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1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3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68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1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6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12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6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61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12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64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49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35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9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1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62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31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38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28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64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0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19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80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04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79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0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41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34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4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01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44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02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695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80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5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31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00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9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73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8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9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FD38D-0832-42B7-A5FA-C572AFEBA4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4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D945-C09A-4BC7-8E0E-FB7300E72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2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3C03-1D88-4A59-BDEF-F26CC3196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168576-18AC-4950-9BFF-47C2662402E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0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4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6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62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3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4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75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4BDC9-1C6E-4422-B3F0-6564925D29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61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0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31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7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74BAA-F787-495C-8CAE-7B549F7A50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3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AAA46-59D0-4FAC-93F3-CAC9119D29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7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42AA1-DC31-4DC0-A8A4-1C38E7129C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3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DDACE-62F9-482D-BB73-62F732C42A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9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6138E-BE90-4C9B-9B93-049C967A61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3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228AD-9071-4AD7-9860-81F73B9949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DECBB-6545-46C9-A9D0-AF11C3EB71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1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E231A63-8761-45E1-A6B6-447E65B6C0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7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Chapter 6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Network Hardware, Switching, and Routing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NICs (cont’d.)</a:t>
            </a:r>
            <a:endParaRPr lang="en-US" dirty="0" smtClean="0"/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Peripheral NICs</a:t>
            </a:r>
          </a:p>
          <a:p>
            <a:pPr lvl="1"/>
            <a:r>
              <a:rPr lang="en-US" dirty="0" smtClean="0"/>
              <a:t>Attached externally</a:t>
            </a:r>
          </a:p>
          <a:p>
            <a:pPr lvl="1"/>
            <a:r>
              <a:rPr lang="en-US" dirty="0" smtClean="0"/>
              <a:t>Simple installation into a variety of slots</a:t>
            </a:r>
          </a:p>
          <a:p>
            <a:pPr lvl="2"/>
            <a:r>
              <a:rPr lang="en-US" dirty="0" smtClean="0"/>
              <a:t>PCMCIA</a:t>
            </a:r>
          </a:p>
          <a:p>
            <a:pPr lvl="2"/>
            <a:r>
              <a:rPr lang="en-US" dirty="0" smtClean="0"/>
              <a:t>USB</a:t>
            </a:r>
          </a:p>
          <a:p>
            <a:pPr lvl="2"/>
            <a:r>
              <a:rPr lang="en-US" dirty="0" smtClean="0"/>
              <a:t>CompactFlash</a:t>
            </a:r>
          </a:p>
          <a:p>
            <a:pPr lvl="2"/>
            <a:r>
              <a:rPr lang="en-US" dirty="0" smtClean="0"/>
              <a:t>FireWire</a:t>
            </a:r>
          </a:p>
          <a:p>
            <a:pPr lvl="1"/>
            <a:r>
              <a:rPr lang="en-US" dirty="0" smtClean="0"/>
              <a:t>Installing and configuring software may be required</a:t>
            </a:r>
            <a:endParaRPr lang="en-US" dirty="0" smtClean="0"/>
          </a:p>
        </p:txBody>
      </p:sp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75F2B73-F0B4-4124-BE55-AC3268E3447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98474" y="5451157"/>
            <a:ext cx="2178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6-2 A USB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483234" y="5772982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© Charles B. Ming Onn/Shutterstock.com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28607"/>
            <a:ext cx="5590164" cy="379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2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On-Board NICs</a:t>
            </a:r>
          </a:p>
          <a:p>
            <a:pPr lvl="1" eaLnBrk="1" hangingPunct="1"/>
            <a:r>
              <a:rPr lang="en-US" dirty="0" smtClean="0"/>
              <a:t>Connect device directly to motherboard</a:t>
            </a:r>
          </a:p>
          <a:p>
            <a:pPr lvl="1" eaLnBrk="1" hangingPunct="1"/>
            <a:r>
              <a:rPr lang="en-US" dirty="0" smtClean="0"/>
              <a:t>On-board ports: mouse, keyboard</a:t>
            </a:r>
          </a:p>
          <a:p>
            <a:pPr eaLnBrk="1" hangingPunct="1"/>
            <a:r>
              <a:rPr lang="en-US" dirty="0" smtClean="0"/>
              <a:t>New computers, laptops</a:t>
            </a:r>
          </a:p>
          <a:p>
            <a:pPr lvl="1" eaLnBrk="1" hangingPunct="1"/>
            <a:r>
              <a:rPr lang="en-US" dirty="0" smtClean="0"/>
              <a:t>Use onboard NICs integrated into motherboard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Saves space</a:t>
            </a:r>
          </a:p>
          <a:p>
            <a:pPr lvl="1" eaLnBrk="1" hangingPunct="1"/>
            <a:r>
              <a:rPr lang="en-US" dirty="0" smtClean="0"/>
              <a:t>Frees expansion slots</a:t>
            </a: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32CD37-B567-4D68-8C9C-C7BD9715094F}" type="slidenum">
              <a:rPr lang="en-US"/>
              <a:pPr eaLnBrk="1" hangingPunct="1"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7947" y="5451157"/>
            <a:ext cx="4153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6-3 Motherboard with on-board NICs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451669" y="5715000"/>
            <a:ext cx="2063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EVGA USA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315298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3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and Configuring NICs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NIC hardware</a:t>
            </a:r>
          </a:p>
          <a:p>
            <a:pPr lvl="1" eaLnBrk="1" hangingPunct="1"/>
            <a:r>
              <a:rPr lang="en-US" dirty="0" smtClean="0"/>
              <a:t>Read manufacturer’s documentation</a:t>
            </a:r>
          </a:p>
          <a:p>
            <a:pPr eaLnBrk="1" hangingPunct="1"/>
            <a:r>
              <a:rPr lang="en-US" dirty="0"/>
              <a:t>Install expansion card NIC</a:t>
            </a:r>
          </a:p>
          <a:p>
            <a:pPr lvl="1" eaLnBrk="1" hangingPunct="1"/>
            <a:r>
              <a:rPr lang="en-US" dirty="0" smtClean="0"/>
              <a:t>Gather needed tools</a:t>
            </a:r>
            <a:endParaRPr lang="en-US" dirty="0"/>
          </a:p>
          <a:p>
            <a:pPr lvl="1" eaLnBrk="1" hangingPunct="1"/>
            <a:r>
              <a:rPr lang="en-US" dirty="0"/>
              <a:t>Unplug </a:t>
            </a:r>
            <a:r>
              <a:rPr lang="en-US" dirty="0" smtClean="0"/>
              <a:t>computer, peripherals, and network cable</a:t>
            </a:r>
            <a:endParaRPr lang="en-US" dirty="0"/>
          </a:p>
          <a:p>
            <a:pPr lvl="1" eaLnBrk="1" hangingPunct="1"/>
            <a:r>
              <a:rPr lang="en-US" dirty="0"/>
              <a:t>Ground yourself</a:t>
            </a:r>
          </a:p>
          <a:p>
            <a:pPr lvl="1" eaLnBrk="1" hangingPunct="1"/>
            <a:r>
              <a:rPr lang="en-US" dirty="0"/>
              <a:t>Open computer case</a:t>
            </a:r>
          </a:p>
          <a:p>
            <a:pPr lvl="2" eaLnBrk="1" hangingPunct="1"/>
            <a:r>
              <a:rPr lang="en-US" dirty="0"/>
              <a:t>Select slot, insert NIC, attach bracket, verify cables</a:t>
            </a:r>
          </a:p>
          <a:p>
            <a:pPr lvl="1" eaLnBrk="1" hangingPunct="1"/>
            <a:r>
              <a:rPr lang="en-US" dirty="0"/>
              <a:t>Replace cover, turn on computer</a:t>
            </a:r>
          </a:p>
          <a:p>
            <a:pPr lvl="2" eaLnBrk="1" hangingPunct="1"/>
            <a:r>
              <a:rPr lang="en-US" dirty="0"/>
              <a:t>Configure NIC software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6BD1C6F-E460-48BA-B53D-1D9AE026960B}" type="slidenum">
              <a:rPr lang="en-US"/>
              <a:pPr eaLnBrk="1" hangingPunct="1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</a:t>
            </a:r>
            <a:r>
              <a:rPr lang="en-US" dirty="0" smtClean="0"/>
              <a:t>NICs (cont’d.)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5496442"/>
            <a:ext cx="4858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6-4 A properly inserted expansion board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5743377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Gary Herrington Photography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90" y="1509685"/>
            <a:ext cx="5462588" cy="397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73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Configuring NICs (cont’d.)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Installing and configuring NIC software</a:t>
            </a:r>
          </a:p>
          <a:p>
            <a:pPr lvl="1"/>
            <a:r>
              <a:rPr lang="en-US" dirty="0" smtClean="0"/>
              <a:t>Device driver</a:t>
            </a:r>
          </a:p>
          <a:p>
            <a:pPr lvl="2"/>
            <a:r>
              <a:rPr lang="en-US" dirty="0" smtClean="0"/>
              <a:t>Software enabling device to communicate with operating system</a:t>
            </a:r>
          </a:p>
          <a:p>
            <a:r>
              <a:rPr lang="en-US" dirty="0" smtClean="0"/>
              <a:t>Purchased computer with a peripheral</a:t>
            </a:r>
          </a:p>
          <a:p>
            <a:pPr lvl="1"/>
            <a:r>
              <a:rPr lang="en-US" dirty="0" smtClean="0"/>
              <a:t>Drivers installed</a:t>
            </a:r>
          </a:p>
          <a:p>
            <a:r>
              <a:rPr lang="en-US" dirty="0" smtClean="0"/>
              <a:t>Add hardware to computer</a:t>
            </a:r>
          </a:p>
          <a:p>
            <a:pPr lvl="1"/>
            <a:r>
              <a:rPr lang="en-US" dirty="0" smtClean="0"/>
              <a:t>Must install drivers</a:t>
            </a:r>
          </a:p>
          <a:p>
            <a:endParaRPr lang="en-US" dirty="0" smtClean="0"/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737A743-4D54-49CD-B874-02143A62A083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NICs (cont’d.)</a:t>
            </a:r>
            <a:endParaRPr lang="en-US" dirty="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Operating system built-in drivers</a:t>
            </a:r>
          </a:p>
          <a:p>
            <a:pPr lvl="1" eaLnBrk="1" hangingPunct="1"/>
            <a:r>
              <a:rPr lang="en-US" dirty="0" smtClean="0"/>
              <a:t>Automatically recognize hardware, install drivers</a:t>
            </a:r>
          </a:p>
          <a:p>
            <a:pPr eaLnBrk="1" hangingPunct="1"/>
            <a:r>
              <a:rPr lang="en-US" dirty="0" smtClean="0"/>
              <a:t>Drivers not available from operating system</a:t>
            </a:r>
          </a:p>
          <a:p>
            <a:pPr lvl="1" eaLnBrk="1" hangingPunct="1"/>
            <a:r>
              <a:rPr lang="en-US" dirty="0" smtClean="0"/>
              <a:t>Install and configure NIC software</a:t>
            </a:r>
          </a:p>
          <a:p>
            <a:pPr lvl="1" eaLnBrk="1" hangingPunct="1"/>
            <a:r>
              <a:rPr lang="en-US" dirty="0" smtClean="0"/>
              <a:t>Available at manufacturer’s Web site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0B77B0-ED1E-4D33-BF10-2ABC32EF546C}" type="slidenum">
              <a:rPr lang="en-US"/>
              <a:pPr eaLnBrk="1" hangingPunct="1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NICs (cont’d.)</a:t>
            </a:r>
            <a:endParaRPr lang="en-US" dirty="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Verifying NIC functionality</a:t>
            </a:r>
          </a:p>
          <a:p>
            <a:pPr lvl="1" eaLnBrk="1" hangingPunct="1"/>
            <a:r>
              <a:rPr lang="en-US" dirty="0" smtClean="0"/>
              <a:t>Check whether device  can communicate with network</a:t>
            </a:r>
          </a:p>
          <a:p>
            <a:pPr eaLnBrk="1" hangingPunct="1"/>
            <a:r>
              <a:rPr lang="en-US" dirty="0" smtClean="0"/>
              <a:t>Diagnostic tools</a:t>
            </a:r>
          </a:p>
          <a:p>
            <a:pPr lvl="1" eaLnBrk="1" hangingPunct="1"/>
            <a:r>
              <a:rPr lang="en-US" dirty="0" smtClean="0"/>
              <a:t>Use manufacturer’s configuration utility</a:t>
            </a:r>
          </a:p>
          <a:p>
            <a:pPr lvl="2" eaLnBrk="1" hangingPunct="1"/>
            <a:r>
              <a:rPr lang="en-US" dirty="0" smtClean="0"/>
              <a:t>Loopback plug needed</a:t>
            </a:r>
          </a:p>
          <a:p>
            <a:pPr lvl="1" eaLnBrk="1" hangingPunct="1"/>
            <a:r>
              <a:rPr lang="en-US" dirty="0" smtClean="0"/>
              <a:t>Visual inspection of LEDs</a:t>
            </a:r>
          </a:p>
          <a:p>
            <a:pPr lvl="2" eaLnBrk="1" hangingPunct="1"/>
            <a:r>
              <a:rPr lang="en-US" dirty="0" smtClean="0"/>
              <a:t>Read manufacturer’s documentation</a:t>
            </a:r>
          </a:p>
          <a:p>
            <a:pPr lvl="1" eaLnBrk="1" hangingPunct="1"/>
            <a:r>
              <a:rPr lang="en-US" dirty="0" smtClean="0"/>
              <a:t>Use simple commands</a:t>
            </a:r>
          </a:p>
          <a:p>
            <a:pPr lvl="2" eaLnBrk="1" hangingPunct="1"/>
            <a:r>
              <a:rPr lang="en-US" dirty="0" smtClean="0"/>
              <a:t>Example: pinging the loopback address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0B77B0-ED1E-4D33-BF10-2ABC32EF546C}" type="slidenum">
              <a:rPr lang="en-US"/>
              <a:pPr eaLnBrk="1" hangingPunct="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Hot-swappable components</a:t>
            </a:r>
          </a:p>
          <a:p>
            <a:pPr lvl="1"/>
            <a:r>
              <a:rPr lang="en-US" dirty="0" smtClean="0"/>
              <a:t>Can be changed without disrupting operations</a:t>
            </a:r>
          </a:p>
          <a:p>
            <a:r>
              <a:rPr lang="en-US" dirty="0" smtClean="0"/>
              <a:t>GBIC (Gigabit interface converter)</a:t>
            </a:r>
          </a:p>
          <a:p>
            <a:pPr lvl="1"/>
            <a:r>
              <a:rPr lang="en-US" dirty="0" smtClean="0"/>
              <a:t>Standard type of modular interface</a:t>
            </a:r>
          </a:p>
          <a:p>
            <a:pPr lvl="1"/>
            <a:r>
              <a:rPr lang="en-US" dirty="0" smtClean="0"/>
              <a:t>May contain RJ-45 or fiber-optic cable ports</a:t>
            </a:r>
          </a:p>
          <a:p>
            <a:r>
              <a:rPr lang="en-US" dirty="0" smtClean="0"/>
              <a:t>SFPs (small form-factor pluggable)</a:t>
            </a:r>
          </a:p>
          <a:p>
            <a:pPr lvl="1"/>
            <a:r>
              <a:rPr lang="en-US" dirty="0" smtClean="0"/>
              <a:t>Provide same form factor as GBIC</a:t>
            </a:r>
          </a:p>
          <a:p>
            <a:pPr lvl="2"/>
            <a:r>
              <a:rPr lang="en-US" dirty="0" smtClean="0"/>
              <a:t>Allow more ports per inch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Identify the functions of LAN connectivity hardware</a:t>
            </a:r>
          </a:p>
          <a:p>
            <a:pPr eaLnBrk="1" hangingPunct="1"/>
            <a:r>
              <a:rPr lang="en-US" dirty="0" smtClean="0"/>
              <a:t>Install, configure, and differentiate between network devices such as NICs, hubs, bridges, switches, routers, and gateways</a:t>
            </a:r>
          </a:p>
          <a:p>
            <a:pPr eaLnBrk="1" hangingPunct="1"/>
            <a:r>
              <a:rPr lang="en-US" dirty="0" smtClean="0"/>
              <a:t>Explain the advanced features of a switch and understand popular switching techniques, including VLAN management</a:t>
            </a:r>
          </a:p>
          <a:p>
            <a:pPr eaLnBrk="1" hangingPunct="1"/>
            <a:r>
              <a:rPr lang="en-US" dirty="0" smtClean="0"/>
              <a:t>Explain the purposes and properties of routing</a:t>
            </a:r>
          </a:p>
          <a:p>
            <a:pPr eaLnBrk="1" hangingPunct="1"/>
            <a:r>
              <a:rPr lang="en-US" dirty="0" smtClean="0"/>
              <a:t>Describe common IPv4 and IPv6 routing protocols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E559C8-69AA-46DB-AAF9-4FBECB435DC8}" type="slidenum">
              <a:rPr lang="en-US"/>
              <a:pPr eaLnBrk="1" hangingPunct="1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Modular </a:t>
            </a:r>
            <a:r>
              <a:rPr lang="en-US" dirty="0" smtClean="0"/>
              <a:t>Interfaces (cont’d.)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20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3400" y="4877295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6-8 SFP (small form-factor pluggable) transceiver for use with fiber connections</a:t>
            </a: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42089"/>
            <a:ext cx="2415409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7" y="1855470"/>
            <a:ext cx="4376738" cy="282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9459" y="4890113"/>
            <a:ext cx="334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6-7 GBIC (Gigabit interface converter) with an RJ-45 port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377690" y="545387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9459" y="545387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529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Repeaters and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Repeaters</a:t>
            </a:r>
          </a:p>
          <a:p>
            <a:pPr lvl="1"/>
            <a:r>
              <a:rPr lang="en-US" dirty="0" smtClean="0"/>
              <a:t>Operate in Physical OSI model layer</a:t>
            </a:r>
          </a:p>
          <a:p>
            <a:pPr lvl="1"/>
            <a:r>
              <a:rPr lang="en-US" dirty="0" smtClean="0"/>
              <a:t>No means to interpret data</a:t>
            </a:r>
          </a:p>
          <a:p>
            <a:pPr lvl="1"/>
            <a:r>
              <a:rPr lang="en-US" dirty="0" smtClean="0"/>
              <a:t>Regenerate signal</a:t>
            </a:r>
          </a:p>
          <a:p>
            <a:r>
              <a:rPr lang="en-US" dirty="0" smtClean="0"/>
              <a:t>Hub</a:t>
            </a:r>
          </a:p>
          <a:p>
            <a:pPr lvl="1"/>
            <a:r>
              <a:rPr lang="en-US" dirty="0" smtClean="0"/>
              <a:t>Repeater with more than one output port</a:t>
            </a:r>
          </a:p>
          <a:p>
            <a:pPr lvl="1"/>
            <a:r>
              <a:rPr lang="en-US" dirty="0" smtClean="0"/>
              <a:t>Typically contains multiple data ports</a:t>
            </a:r>
          </a:p>
          <a:p>
            <a:pPr lvl="2"/>
            <a:r>
              <a:rPr lang="en-US" dirty="0" smtClean="0"/>
              <a:t>Patch cables connect printers, servers, and workstations</a:t>
            </a:r>
          </a:p>
          <a:p>
            <a:pPr lvl="1"/>
            <a:r>
              <a:rPr lang="en-US" dirty="0" smtClean="0"/>
              <a:t>Most contain uplink 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Devices that connect two network segments</a:t>
            </a:r>
          </a:p>
          <a:p>
            <a:r>
              <a:rPr lang="en-US" dirty="0" smtClean="0"/>
              <a:t>Analyze incoming frames</a:t>
            </a:r>
          </a:p>
          <a:p>
            <a:pPr lvl="1"/>
            <a:r>
              <a:rPr lang="en-US" dirty="0" smtClean="0"/>
              <a:t>Make decisions on where to direct them</a:t>
            </a:r>
          </a:p>
          <a:p>
            <a:r>
              <a:rPr lang="en-US" dirty="0" smtClean="0"/>
              <a:t>Operate at Data Link OSI model layer</a:t>
            </a:r>
          </a:p>
          <a:p>
            <a:r>
              <a:rPr lang="en-US" dirty="0" smtClean="0"/>
              <a:t>Single input and single output ports</a:t>
            </a:r>
          </a:p>
          <a:p>
            <a:r>
              <a:rPr lang="en-US" dirty="0" smtClean="0"/>
              <a:t>Protocol independent</a:t>
            </a:r>
          </a:p>
          <a:p>
            <a:r>
              <a:rPr lang="en-US" dirty="0" smtClean="0"/>
              <a:t>Filtering database</a:t>
            </a:r>
          </a:p>
          <a:p>
            <a:pPr lvl="1"/>
            <a:r>
              <a:rPr lang="en-US" dirty="0" smtClean="0"/>
              <a:t>Contains known MAC addresses and network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 (cont’d.)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107084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96242" y="5297493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6-10 A bridge’s use of a filtering database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15292" y="563697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850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Connectivity devices that subdivide a network</a:t>
            </a:r>
          </a:p>
          <a:p>
            <a:pPr lvl="1"/>
            <a:r>
              <a:rPr lang="en-US" dirty="0" smtClean="0"/>
              <a:t>Segments</a:t>
            </a:r>
          </a:p>
          <a:p>
            <a:r>
              <a:rPr lang="en-US" dirty="0" smtClean="0"/>
              <a:t>Traditional switches</a:t>
            </a:r>
          </a:p>
          <a:p>
            <a:pPr lvl="1"/>
            <a:r>
              <a:rPr lang="en-US" dirty="0" smtClean="0"/>
              <a:t>Operate at Data Link OSI model layer</a:t>
            </a:r>
          </a:p>
          <a:p>
            <a:r>
              <a:rPr lang="en-US" dirty="0" smtClean="0"/>
              <a:t>Modern switches</a:t>
            </a:r>
          </a:p>
          <a:p>
            <a:pPr lvl="1"/>
            <a:r>
              <a:rPr lang="en-US" dirty="0" smtClean="0"/>
              <a:t>Can operate at Layer 3 or Layer 4</a:t>
            </a:r>
          </a:p>
          <a:p>
            <a:r>
              <a:rPr lang="en-US" dirty="0" smtClean="0"/>
              <a:t>Switches interpret MAC address information</a:t>
            </a:r>
          </a:p>
          <a:p>
            <a:r>
              <a:rPr lang="en-US" dirty="0" smtClean="0"/>
              <a:t>Common switch components</a:t>
            </a:r>
          </a:p>
          <a:p>
            <a:pPr lvl="1"/>
            <a:r>
              <a:rPr lang="en-US" dirty="0" smtClean="0"/>
              <a:t>Internal processor, operating system, memory, ports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 Installation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Follow manufacturer’s guidelines</a:t>
            </a:r>
          </a:p>
          <a:p>
            <a:pPr eaLnBrk="1" hangingPunct="1"/>
            <a:r>
              <a:rPr lang="en-US" dirty="0" smtClean="0"/>
              <a:t>General steps (assume Cat 5 or better UTP)</a:t>
            </a:r>
          </a:p>
          <a:p>
            <a:pPr lvl="1" eaLnBrk="1" hangingPunct="1"/>
            <a:r>
              <a:rPr lang="en-US" dirty="0" smtClean="0"/>
              <a:t>Verify switch placement</a:t>
            </a:r>
          </a:p>
          <a:p>
            <a:pPr lvl="1" eaLnBrk="1" hangingPunct="1"/>
            <a:r>
              <a:rPr lang="en-US" dirty="0" smtClean="0"/>
              <a:t>Turn on switch</a:t>
            </a:r>
          </a:p>
          <a:p>
            <a:pPr lvl="1" eaLnBrk="1" hangingPunct="1"/>
            <a:r>
              <a:rPr lang="en-US" dirty="0" smtClean="0"/>
              <a:t>Verify lights, self power tests</a:t>
            </a:r>
          </a:p>
          <a:p>
            <a:pPr lvl="1" eaLnBrk="1" hangingPunct="1"/>
            <a:r>
              <a:rPr lang="en-US" dirty="0" smtClean="0"/>
              <a:t>Configure (if necessary)</a:t>
            </a:r>
          </a:p>
          <a:p>
            <a:pPr lvl="1" eaLnBrk="1" hangingPunct="1"/>
            <a:r>
              <a:rPr lang="en-US" dirty="0" smtClean="0"/>
              <a:t>Connect NIC to a switch port (repeat for all nodes)</a:t>
            </a:r>
          </a:p>
          <a:p>
            <a:pPr lvl="1" eaLnBrk="1" hangingPunct="1"/>
            <a:r>
              <a:rPr lang="en-US" dirty="0" smtClean="0"/>
              <a:t>After all nodes connected, turn on nodes</a:t>
            </a:r>
          </a:p>
          <a:p>
            <a:pPr lvl="1" eaLnBrk="1" hangingPunct="1"/>
            <a:r>
              <a:rPr lang="en-US" dirty="0" smtClean="0"/>
              <a:t>Connect switch to larger network (optional)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478444A-193A-47AD-A359-736D087460AE}" type="slidenum">
              <a:rPr lang="en-US"/>
              <a:pPr eaLnBrk="1" hangingPunct="1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Switch </a:t>
            </a:r>
            <a:r>
              <a:rPr lang="en-US" dirty="0" smtClean="0"/>
              <a:t>Installation (</a:t>
            </a:r>
            <a:r>
              <a:rPr lang="en-US" dirty="0"/>
              <a:t>cont’d</a:t>
            </a:r>
            <a:r>
              <a:rPr lang="en-US" dirty="0" smtClean="0"/>
              <a:t>.)</a:t>
            </a:r>
          </a:p>
        </p:txBody>
      </p:sp>
      <p:sp>
        <p:nvSpPr>
          <p:cNvPr id="6041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12315-4112-473A-9352-26D52A11546D}" type="slidenum">
              <a:rPr lang="en-US"/>
              <a:pPr eaLnBrk="1" hangingPunct="1"/>
              <a:t>26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53" y="1524000"/>
            <a:ext cx="6019800" cy="368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40265" y="5460964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6-13 A switch on a small network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4865" y="575454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Switching Methods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Difference in switches</a:t>
            </a:r>
          </a:p>
          <a:p>
            <a:pPr lvl="1" eaLnBrk="1" hangingPunct="1"/>
            <a:r>
              <a:rPr lang="en-US" dirty="0" smtClean="0"/>
              <a:t>Incoming frames interpretation</a:t>
            </a:r>
          </a:p>
          <a:p>
            <a:pPr lvl="1" eaLnBrk="1" hangingPunct="1"/>
            <a:r>
              <a:rPr lang="en-US" dirty="0" smtClean="0"/>
              <a:t>Frame forwarding decisions making</a:t>
            </a:r>
          </a:p>
          <a:p>
            <a:pPr eaLnBrk="1" hangingPunct="1"/>
            <a:r>
              <a:rPr lang="en-US" dirty="0" smtClean="0"/>
              <a:t>Four switching modes exist</a:t>
            </a:r>
          </a:p>
          <a:p>
            <a:pPr lvl="1" eaLnBrk="1" hangingPunct="1"/>
            <a:r>
              <a:rPr lang="en-US" dirty="0" smtClean="0"/>
              <a:t>Two basic methods discussed</a:t>
            </a:r>
          </a:p>
          <a:p>
            <a:pPr lvl="2" eaLnBrk="1" hangingPunct="1"/>
            <a:r>
              <a:rPr lang="en-US" dirty="0" smtClean="0"/>
              <a:t>Cut-through mode</a:t>
            </a:r>
          </a:p>
          <a:p>
            <a:pPr lvl="2" eaLnBrk="1" hangingPunct="1"/>
            <a:r>
              <a:rPr lang="en-US" dirty="0" smtClean="0"/>
              <a:t>Store-and-forward mode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96CB24-9016-4D9C-AFCB-A09EA6C61CCF}" type="slidenum">
              <a:rPr lang="en-US"/>
              <a:pPr eaLnBrk="1" hangingPunct="1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Cut-through mode</a:t>
            </a:r>
          </a:p>
          <a:p>
            <a:pPr lvl="1"/>
            <a:r>
              <a:rPr lang="en-US" smtClean="0"/>
              <a:t>Switch reads frame’s header</a:t>
            </a:r>
          </a:p>
          <a:p>
            <a:pPr lvl="1"/>
            <a:r>
              <a:rPr lang="en-US" smtClean="0"/>
              <a:t>Forwarding decision made before receiving entire packet</a:t>
            </a:r>
          </a:p>
          <a:p>
            <a:pPr lvl="2"/>
            <a:r>
              <a:rPr lang="en-US" smtClean="0"/>
              <a:t>Uses frame header: first 14 bytes contains destination MAC address</a:t>
            </a:r>
          </a:p>
          <a:p>
            <a:pPr lvl="1"/>
            <a:r>
              <a:rPr lang="en-US" smtClean="0"/>
              <a:t>Cannot verify data integrity using frame check sequence</a:t>
            </a:r>
          </a:p>
          <a:p>
            <a:pPr lvl="1"/>
            <a:r>
              <a:rPr lang="en-US" smtClean="0"/>
              <a:t>Can detect erroneously shortened packets (runts)</a:t>
            </a:r>
          </a:p>
          <a:p>
            <a:pPr lvl="1"/>
            <a:r>
              <a:rPr lang="en-US" smtClean="0"/>
              <a:t>Runt detected: wait for integrity check</a:t>
            </a:r>
            <a:endParaRPr lang="en-US" dirty="0" smtClean="0"/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66BB878-1391-4BCA-9BC0-D00F10AA0C17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34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Cut-through mode (cont’d.)</a:t>
            </a:r>
          </a:p>
          <a:p>
            <a:pPr lvl="1"/>
            <a:r>
              <a:rPr lang="en-US" smtClean="0"/>
              <a:t>Cannot detect corrupt packets</a:t>
            </a:r>
          </a:p>
          <a:p>
            <a:pPr lvl="1"/>
            <a:r>
              <a:rPr lang="en-US" smtClean="0"/>
              <a:t>Advantage: speed</a:t>
            </a:r>
          </a:p>
          <a:p>
            <a:pPr lvl="1"/>
            <a:r>
              <a:rPr lang="en-US" smtClean="0"/>
              <a:t>Disadvantage</a:t>
            </a:r>
          </a:p>
          <a:p>
            <a:pPr lvl="2"/>
            <a:r>
              <a:rPr lang="en-US" smtClean="0"/>
              <a:t>Data buffering (switch flooded with traffic)</a:t>
            </a:r>
          </a:p>
          <a:p>
            <a:pPr lvl="1"/>
            <a:r>
              <a:rPr lang="en-US" smtClean="0"/>
              <a:t>Best use</a:t>
            </a:r>
          </a:p>
          <a:p>
            <a:pPr lvl="2"/>
            <a:r>
              <a:rPr lang="en-US" smtClean="0"/>
              <a:t>Small workgroups needing speed</a:t>
            </a:r>
          </a:p>
          <a:p>
            <a:pPr lvl="2"/>
            <a:r>
              <a:rPr lang="en-US" smtClean="0"/>
              <a:t>Low number of devices</a:t>
            </a:r>
            <a:endParaRPr lang="en-US" dirty="0" smtClean="0"/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/>
              <a:t>Network+ Guide to Networks, 6th Edition</a:t>
            </a:r>
            <a:endParaRPr lang="en-US" dirty="0"/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583C08B-03EC-4B10-A03A-0669AABCFC6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NICs (Network Interface Cards)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Connectivity devices</a:t>
            </a:r>
          </a:p>
          <a:p>
            <a:pPr lvl="1" eaLnBrk="1" hangingPunct="1"/>
            <a:r>
              <a:rPr lang="en-US" dirty="0" smtClean="0"/>
              <a:t>Enable device transmission</a:t>
            </a:r>
          </a:p>
          <a:p>
            <a:pPr lvl="1" eaLnBrk="1" hangingPunct="1"/>
            <a:r>
              <a:rPr lang="en-US" dirty="0" smtClean="0"/>
              <a:t>Transceiver</a:t>
            </a:r>
          </a:p>
          <a:p>
            <a:pPr lvl="2" eaLnBrk="1" hangingPunct="1"/>
            <a:r>
              <a:rPr lang="en-US" dirty="0" smtClean="0"/>
              <a:t>Transmits and receives data</a:t>
            </a:r>
          </a:p>
          <a:p>
            <a:pPr eaLnBrk="1" hangingPunct="1"/>
            <a:r>
              <a:rPr lang="en-US" dirty="0" smtClean="0"/>
              <a:t>Physical layer and Data Link layer functions</a:t>
            </a:r>
          </a:p>
          <a:p>
            <a:pPr lvl="1" eaLnBrk="1" hangingPunct="1"/>
            <a:r>
              <a:rPr lang="en-US" dirty="0" smtClean="0"/>
              <a:t>Issue data signals</a:t>
            </a:r>
          </a:p>
          <a:p>
            <a:pPr lvl="1" eaLnBrk="1" hangingPunct="1"/>
            <a:r>
              <a:rPr lang="en-US" dirty="0" smtClean="0"/>
              <a:t>Assemble and disassemble data frames</a:t>
            </a:r>
          </a:p>
          <a:p>
            <a:pPr lvl="1" eaLnBrk="1" hangingPunct="1"/>
            <a:r>
              <a:rPr lang="en-US" dirty="0" smtClean="0"/>
              <a:t>Interpret physical addressing information</a:t>
            </a:r>
          </a:p>
          <a:p>
            <a:pPr lvl="1" eaLnBrk="1" hangingPunct="1"/>
            <a:r>
              <a:rPr lang="en-US" dirty="0" smtClean="0"/>
              <a:t>Determine right to transmit data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69244F2-73B8-418B-B4DF-DC9697BA5AF1}" type="slidenum">
              <a:rPr lang="en-US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45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Store-and-forward mode</a:t>
            </a:r>
          </a:p>
          <a:p>
            <a:pPr lvl="1"/>
            <a:r>
              <a:rPr lang="en-US" smtClean="0"/>
              <a:t>Switch reads entire data frame into memory</a:t>
            </a:r>
          </a:p>
          <a:p>
            <a:pPr lvl="1"/>
            <a:r>
              <a:rPr lang="en-US" smtClean="0"/>
              <a:t>Checks for accuracy before transmitting information</a:t>
            </a:r>
          </a:p>
          <a:p>
            <a:pPr lvl="1"/>
            <a:r>
              <a:rPr lang="en-US" smtClean="0"/>
              <a:t>Transmit data more accurately than cut-through mode</a:t>
            </a:r>
          </a:p>
          <a:p>
            <a:pPr lvl="1"/>
            <a:r>
              <a:rPr lang="en-US" smtClean="0"/>
              <a:t>Slower than cut-through mode</a:t>
            </a:r>
          </a:p>
          <a:p>
            <a:pPr lvl="1"/>
            <a:r>
              <a:rPr lang="en-US" smtClean="0"/>
              <a:t>Best uses</a:t>
            </a:r>
          </a:p>
          <a:p>
            <a:pPr lvl="2"/>
            <a:r>
              <a:rPr lang="en-US" smtClean="0"/>
              <a:t>Larger LAN environments; mixed environments</a:t>
            </a:r>
          </a:p>
          <a:p>
            <a:pPr lvl="1"/>
            <a:r>
              <a:rPr lang="en-US" smtClean="0"/>
              <a:t>Can transfer data between segments running different transmission speeds</a:t>
            </a:r>
            <a:endParaRPr lang="en-US" dirty="0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0F8922-7D67-4DBB-9266-5F19D49B16CD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(virtual local area networks)</a:t>
            </a:r>
          </a:p>
          <a:p>
            <a:pPr lvl="1" eaLnBrk="1" hangingPunct="1"/>
            <a:r>
              <a:rPr lang="en-US" dirty="0" smtClean="0"/>
              <a:t>Logically separate networks within networks</a:t>
            </a:r>
          </a:p>
          <a:p>
            <a:pPr lvl="2" eaLnBrk="1" hangingPunct="1"/>
            <a:r>
              <a:rPr lang="en-US" dirty="0" smtClean="0"/>
              <a:t>Groups ports into broadcast domain</a:t>
            </a:r>
          </a:p>
          <a:p>
            <a:pPr eaLnBrk="1" hangingPunct="1"/>
            <a:r>
              <a:rPr lang="en-US" dirty="0" smtClean="0"/>
              <a:t>Broadcast domain</a:t>
            </a:r>
          </a:p>
          <a:p>
            <a:pPr lvl="1" eaLnBrk="1" hangingPunct="1"/>
            <a:r>
              <a:rPr lang="en-US" dirty="0" smtClean="0"/>
              <a:t>Port combination making a Layer 2 segment</a:t>
            </a:r>
          </a:p>
          <a:p>
            <a:pPr lvl="1" eaLnBrk="1" hangingPunct="1"/>
            <a:r>
              <a:rPr lang="en-US" dirty="0" smtClean="0"/>
              <a:t>Ports rely on Layer 2 device to forward broadcast frames</a:t>
            </a:r>
          </a:p>
          <a:p>
            <a:pPr eaLnBrk="1" hangingPunct="1"/>
            <a:r>
              <a:rPr lang="en-US" dirty="0" smtClean="0"/>
              <a:t>Collision domain</a:t>
            </a:r>
          </a:p>
          <a:p>
            <a:pPr lvl="1" eaLnBrk="1" hangingPunct="1"/>
            <a:r>
              <a:rPr lang="en-US" dirty="0" smtClean="0"/>
              <a:t>Ports in same broadcast domain</a:t>
            </a:r>
          </a:p>
          <a:p>
            <a:pPr lvl="2" eaLnBrk="1" hangingPunct="1"/>
            <a:r>
              <a:rPr lang="en-US" dirty="0" smtClean="0"/>
              <a:t>Do not share single channel</a:t>
            </a: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080292-B13C-40DE-8029-31D4EEBF1A34}" type="slidenum">
              <a:rPr lang="en-US"/>
              <a:pPr eaLnBrk="1" hangingPunct="1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762000"/>
            <a:ext cx="7310437" cy="466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65665" y="5466788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6-14 A simple VLAN design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5665" y="57150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 of VLANs</a:t>
            </a:r>
          </a:p>
          <a:p>
            <a:pPr lvl="1" eaLnBrk="1" hangingPunct="1"/>
            <a:r>
              <a:rPr lang="en-US" dirty="0" smtClean="0"/>
              <a:t>Flexible</a:t>
            </a:r>
          </a:p>
          <a:p>
            <a:pPr lvl="2" eaLnBrk="1" hangingPunct="1"/>
            <a:r>
              <a:rPr lang="en-US" dirty="0" smtClean="0"/>
              <a:t>Ports from multiple switches or segments</a:t>
            </a:r>
          </a:p>
          <a:p>
            <a:pPr lvl="2" eaLnBrk="1" hangingPunct="1"/>
            <a:r>
              <a:rPr lang="en-US" dirty="0" smtClean="0"/>
              <a:t>Use any end node type</a:t>
            </a:r>
          </a:p>
          <a:p>
            <a:pPr lvl="1" eaLnBrk="1" hangingPunct="1"/>
            <a:r>
              <a:rPr lang="en-US" dirty="0" smtClean="0"/>
              <a:t>Reasons for using VLAN</a:t>
            </a:r>
          </a:p>
          <a:p>
            <a:pPr lvl="2" eaLnBrk="1" hangingPunct="1"/>
            <a:r>
              <a:rPr lang="en-US" dirty="0" smtClean="0"/>
              <a:t>Separating user groups</a:t>
            </a:r>
          </a:p>
          <a:p>
            <a:pPr lvl="2" eaLnBrk="1" hangingPunct="1"/>
            <a:r>
              <a:rPr lang="en-US" dirty="0" smtClean="0"/>
              <a:t>Isolating connections</a:t>
            </a:r>
          </a:p>
          <a:p>
            <a:pPr lvl="2" eaLnBrk="1" hangingPunct="1"/>
            <a:r>
              <a:rPr lang="en-US" dirty="0" smtClean="0"/>
              <a:t>Identifying priority device groups</a:t>
            </a:r>
          </a:p>
          <a:p>
            <a:pPr lvl="2" eaLnBrk="1" hangingPunct="1"/>
            <a:r>
              <a:rPr lang="en-US" dirty="0" smtClean="0"/>
              <a:t>Grouping legacy protocol devices</a:t>
            </a:r>
          </a:p>
          <a:p>
            <a:pPr lvl="2" eaLnBrk="1" hangingPunct="1"/>
            <a:r>
              <a:rPr lang="en-US" dirty="0" smtClean="0"/>
              <a:t>Separating large network into smaller subnets</a:t>
            </a:r>
          </a:p>
        </p:txBody>
      </p:sp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03CFD6-80A0-42CB-A16A-D1BA18CC03EA}" type="slidenum">
              <a:rPr lang="en-US"/>
              <a:pPr eaLnBrk="1" hangingPunct="1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 typically preconfigured</a:t>
            </a:r>
          </a:p>
          <a:p>
            <a:pPr lvl="1" eaLnBrk="1" hangingPunct="1"/>
            <a:r>
              <a:rPr lang="en-US" dirty="0" smtClean="0"/>
              <a:t>One default VLAN</a:t>
            </a:r>
          </a:p>
          <a:p>
            <a:pPr lvl="1" eaLnBrk="1" hangingPunct="1"/>
            <a:r>
              <a:rPr lang="en-US" dirty="0" smtClean="0"/>
              <a:t>Cannot be deleted or renamed</a:t>
            </a:r>
          </a:p>
          <a:p>
            <a:pPr eaLnBrk="1" hangingPunct="1"/>
            <a:r>
              <a:rPr lang="en-US" dirty="0" smtClean="0"/>
              <a:t>Create additional VLANs</a:t>
            </a:r>
          </a:p>
          <a:p>
            <a:pPr lvl="1" eaLnBrk="1" hangingPunct="1"/>
            <a:r>
              <a:rPr lang="en-US" dirty="0" smtClean="0"/>
              <a:t>Indicate to which VLAN each port belongs</a:t>
            </a:r>
          </a:p>
          <a:p>
            <a:pPr lvl="1" eaLnBrk="1" hangingPunct="1"/>
            <a:r>
              <a:rPr lang="en-US" dirty="0" smtClean="0"/>
              <a:t>Additional specifications</a:t>
            </a:r>
          </a:p>
          <a:p>
            <a:pPr lvl="2" eaLnBrk="1" hangingPunct="1"/>
            <a:r>
              <a:rPr lang="en-US" dirty="0" smtClean="0"/>
              <a:t>Security parameters, filtering instructions, port performance requirements, network addressing and management options</a:t>
            </a:r>
          </a:p>
          <a:p>
            <a:pPr eaLnBrk="1" hangingPunct="1"/>
            <a:r>
              <a:rPr lang="en-US" dirty="0" smtClean="0"/>
              <a:t>Maintain VLAN using switch software</a:t>
            </a:r>
          </a:p>
        </p:txBody>
      </p:sp>
      <p:sp>
        <p:nvSpPr>
          <p:cNvPr id="686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86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0976A6E-79A3-46E2-8B5A-D4220795E0DC}" type="slidenum">
              <a:rPr lang="en-US"/>
              <a:pPr eaLnBrk="1" hangingPunct="1"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Potential problem</a:t>
            </a:r>
          </a:p>
          <a:p>
            <a:pPr lvl="1" eaLnBrk="1" hangingPunct="1"/>
            <a:r>
              <a:rPr lang="en-US" dirty="0" smtClean="0"/>
              <a:t>Cutting off group from rest of network</a:t>
            </a:r>
          </a:p>
          <a:p>
            <a:pPr lvl="2" eaLnBrk="1" hangingPunct="1"/>
            <a:r>
              <a:rPr lang="en-US" dirty="0" smtClean="0"/>
              <a:t>Correct by using router or Layer 3 switch</a:t>
            </a:r>
          </a:p>
          <a:p>
            <a:pPr eaLnBrk="1" hangingPunct="1"/>
            <a:r>
              <a:rPr lang="en-US" dirty="0" smtClean="0"/>
              <a:t>Trunking</a:t>
            </a:r>
          </a:p>
          <a:p>
            <a:pPr lvl="1" eaLnBrk="1" hangingPunct="1"/>
            <a:r>
              <a:rPr lang="en-US" dirty="0" smtClean="0"/>
              <a:t>Switch’s interface carries traffic of multiple VLANs</a:t>
            </a:r>
          </a:p>
          <a:p>
            <a:pPr eaLnBrk="1" hangingPunct="1"/>
            <a:r>
              <a:rPr lang="en-US" dirty="0" smtClean="0"/>
              <a:t>Trunk</a:t>
            </a:r>
          </a:p>
          <a:p>
            <a:pPr lvl="1" eaLnBrk="1" hangingPunct="1"/>
            <a:r>
              <a:rPr lang="en-US" dirty="0" smtClean="0"/>
              <a:t>Single physical connection between switches</a:t>
            </a:r>
          </a:p>
          <a:p>
            <a:pPr eaLnBrk="1" hangingPunct="1"/>
            <a:r>
              <a:rPr lang="en-US" dirty="0" smtClean="0"/>
              <a:t>VLAN data separation</a:t>
            </a:r>
          </a:p>
          <a:p>
            <a:pPr lvl="1" eaLnBrk="1" hangingPunct="1"/>
            <a:r>
              <a:rPr lang="en-US" dirty="0" smtClean="0"/>
              <a:t>Frame contains VLAN identifier in header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314E03-0030-493F-A526-2E349836978C}" type="slidenum">
              <a:rPr lang="en-US"/>
              <a:pPr eaLnBrk="1" hangingPunct="1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14865" y="5484671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6-16 Trunk for multiple VLANs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4865" y="580267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5" y="1447800"/>
            <a:ext cx="7753350" cy="39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4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STP (Spanning Tree Protocol)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IEEE standard 802.1D</a:t>
            </a:r>
          </a:p>
          <a:p>
            <a:pPr eaLnBrk="1" hangingPunct="1"/>
            <a:r>
              <a:rPr lang="en-US" dirty="0" smtClean="0"/>
              <a:t>Operates in Data Link layer</a:t>
            </a:r>
          </a:p>
          <a:p>
            <a:pPr eaLnBrk="1" hangingPunct="1"/>
            <a:r>
              <a:rPr lang="en-US" dirty="0" smtClean="0"/>
              <a:t>Prevents traffic loops</a:t>
            </a:r>
          </a:p>
          <a:p>
            <a:pPr lvl="1" eaLnBrk="1" hangingPunct="1"/>
            <a:r>
              <a:rPr lang="en-US" dirty="0" smtClean="0"/>
              <a:t>Calculating paths avoiding potential loops</a:t>
            </a:r>
          </a:p>
          <a:p>
            <a:pPr lvl="1" eaLnBrk="1" hangingPunct="1"/>
            <a:r>
              <a:rPr lang="en-US" dirty="0" smtClean="0"/>
              <a:t>Artificially blocking links completing loop</a:t>
            </a:r>
          </a:p>
          <a:p>
            <a:pPr eaLnBrk="1" hangingPunct="1"/>
            <a:r>
              <a:rPr lang="en-US" dirty="0" smtClean="0"/>
              <a:t>Three steps</a:t>
            </a:r>
          </a:p>
          <a:p>
            <a:pPr lvl="1" eaLnBrk="1" hangingPunct="1"/>
            <a:r>
              <a:rPr lang="en-US" dirty="0" smtClean="0"/>
              <a:t>Select root bridge based on Bridge ID</a:t>
            </a:r>
          </a:p>
          <a:p>
            <a:pPr lvl="1" eaLnBrk="1" hangingPunct="1"/>
            <a:r>
              <a:rPr lang="en-US" dirty="0" smtClean="0"/>
              <a:t>Examine possible paths between network bridge and root bridge</a:t>
            </a:r>
          </a:p>
          <a:p>
            <a:pPr lvl="1" eaLnBrk="1" hangingPunct="1"/>
            <a:r>
              <a:rPr lang="en-US" dirty="0" smtClean="0"/>
              <a:t>Disables links not part of shortest path</a:t>
            </a:r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663C2C-EC74-483F-8706-E1F92D6DDF53}" type="slidenum">
              <a:rPr lang="en-US"/>
              <a:pPr eaLnBrk="1" hangingPunct="1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62200" y="5462394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6-17 Enterprise-wide switched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57150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41" y="457200"/>
            <a:ext cx="5562957" cy="482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2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19867" y="5463788"/>
            <a:ext cx="5386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6-18 STP-selected paths on a switched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79724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04" y="353952"/>
            <a:ext cx="6600825" cy="509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0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NICs (cont’d.)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Smart hardware</a:t>
            </a:r>
          </a:p>
          <a:p>
            <a:pPr lvl="1" eaLnBrk="1" hangingPunct="1"/>
            <a:r>
              <a:rPr lang="en-US" dirty="0" smtClean="0"/>
              <a:t>Prioritization</a:t>
            </a:r>
          </a:p>
          <a:p>
            <a:pPr lvl="1" eaLnBrk="1" hangingPunct="1"/>
            <a:r>
              <a:rPr lang="en-US" dirty="0" smtClean="0"/>
              <a:t>Network management</a:t>
            </a:r>
          </a:p>
          <a:p>
            <a:pPr lvl="1" eaLnBrk="1" hangingPunct="1"/>
            <a:r>
              <a:rPr lang="en-US" dirty="0" smtClean="0"/>
              <a:t>Buffering</a:t>
            </a:r>
          </a:p>
          <a:p>
            <a:pPr lvl="1" eaLnBrk="1" hangingPunct="1"/>
            <a:r>
              <a:rPr lang="en-US" dirty="0" smtClean="0"/>
              <a:t>Traffic-filtering</a:t>
            </a:r>
          </a:p>
          <a:p>
            <a:pPr eaLnBrk="1" hangingPunct="1"/>
            <a:r>
              <a:rPr lang="en-US" dirty="0" smtClean="0"/>
              <a:t>Do not analyze information</a:t>
            </a:r>
          </a:p>
          <a:p>
            <a:pPr lvl="1" eaLnBrk="1" hangingPunct="1"/>
            <a:r>
              <a:rPr lang="en-US" dirty="0" smtClean="0"/>
              <a:t>Added by Layers 3 through 7 OSI model protocols</a:t>
            </a:r>
          </a:p>
          <a:p>
            <a:pPr eaLnBrk="1" hangingPunct="1"/>
            <a:r>
              <a:rPr lang="en-US" dirty="0" smtClean="0"/>
              <a:t>Importance</a:t>
            </a:r>
          </a:p>
          <a:p>
            <a:pPr lvl="1" eaLnBrk="1" hangingPunct="1"/>
            <a:r>
              <a:rPr lang="en-US" dirty="0" smtClean="0"/>
              <a:t>Common to every networking device, network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B94A06-B150-4ADC-AD00-010A491AC64E}" type="slidenum">
              <a:rPr lang="en-US"/>
              <a:pPr eaLnBrk="1" hangingPunct="1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STP (cont’d.)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Introduced in 1980s</a:t>
            </a:r>
          </a:p>
          <a:p>
            <a:pPr lvl="2"/>
            <a:r>
              <a:rPr lang="en-US" dirty="0" smtClean="0"/>
              <a:t>Original STP too slow</a:t>
            </a:r>
          </a:p>
          <a:p>
            <a:pPr lvl="1"/>
            <a:r>
              <a:rPr lang="en-US" dirty="0" smtClean="0"/>
              <a:t>RSTP (Rapid Spanning Tree Protocol)</a:t>
            </a:r>
          </a:p>
          <a:p>
            <a:pPr lvl="2"/>
            <a:r>
              <a:rPr lang="en-US" dirty="0" smtClean="0"/>
              <a:t>Newer version</a:t>
            </a:r>
          </a:p>
          <a:p>
            <a:pPr lvl="2"/>
            <a:r>
              <a:rPr lang="en-US" dirty="0" smtClean="0"/>
              <a:t>IEEE’s 802.1w standard</a:t>
            </a:r>
          </a:p>
          <a:p>
            <a:r>
              <a:rPr lang="en-US" dirty="0" smtClean="0"/>
              <a:t>Cisco and Extreme Networks</a:t>
            </a:r>
          </a:p>
          <a:p>
            <a:pPr lvl="1"/>
            <a:r>
              <a:rPr lang="en-US" dirty="0" smtClean="0"/>
              <a:t>Proprietary versions</a:t>
            </a:r>
          </a:p>
          <a:p>
            <a:r>
              <a:rPr lang="en-US" dirty="0" smtClean="0"/>
              <a:t>No enabling or configuration needed</a:t>
            </a:r>
          </a:p>
          <a:p>
            <a:pPr lvl="1"/>
            <a:r>
              <a:rPr lang="en-US" dirty="0" smtClean="0"/>
              <a:t>Included in switch operating software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578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32607F3-1D53-44DF-8535-158ADFECBDED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Content and Multilayer Switches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Layer 3 switch (routing switch)</a:t>
            </a:r>
          </a:p>
          <a:p>
            <a:pPr lvl="1" eaLnBrk="1" hangingPunct="1"/>
            <a:r>
              <a:rPr lang="en-US" dirty="0" smtClean="0"/>
              <a:t>Interprets Layer 3 data</a:t>
            </a:r>
          </a:p>
          <a:p>
            <a:pPr eaLnBrk="1" hangingPunct="1"/>
            <a:r>
              <a:rPr lang="en-US" dirty="0" smtClean="0"/>
              <a:t>Layer 4 switch</a:t>
            </a:r>
          </a:p>
          <a:p>
            <a:pPr lvl="1" eaLnBrk="1" hangingPunct="1"/>
            <a:r>
              <a:rPr lang="en-US" dirty="0" smtClean="0"/>
              <a:t>Interprets Layer 4 data</a:t>
            </a:r>
          </a:p>
          <a:p>
            <a:pPr eaLnBrk="1" hangingPunct="1"/>
            <a:r>
              <a:rPr lang="en-US" dirty="0" smtClean="0"/>
              <a:t>Content switch (application switch)</a:t>
            </a:r>
          </a:p>
          <a:p>
            <a:pPr lvl="1" eaLnBrk="1" hangingPunct="1"/>
            <a:r>
              <a:rPr lang="en-US" dirty="0" smtClean="0"/>
              <a:t>Interprets Layer 4 through Layer 7 data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Advanced filtering</a:t>
            </a:r>
          </a:p>
          <a:p>
            <a:pPr lvl="1" eaLnBrk="1" hangingPunct="1"/>
            <a:r>
              <a:rPr lang="en-US" dirty="0" smtClean="0"/>
              <a:t>Keeping statistics</a:t>
            </a:r>
          </a:p>
          <a:p>
            <a:pPr lvl="1" eaLnBrk="1" hangingPunct="1"/>
            <a:r>
              <a:rPr lang="en-US" dirty="0" smtClean="0"/>
              <a:t>Security functions</a:t>
            </a:r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DF4ED9-D091-4026-B002-460C514BAA61}" type="slidenum">
              <a:rPr lang="en-US"/>
              <a:pPr eaLnBrk="1" hangingPunct="1"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Content and Multilayer Switches (cont’d.)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Distinguishing between Layer 3 and Layer 4 switch</a:t>
            </a:r>
          </a:p>
          <a:p>
            <a:pPr lvl="1" eaLnBrk="1" hangingPunct="1"/>
            <a:r>
              <a:rPr lang="en-US" dirty="0" smtClean="0"/>
              <a:t>Manufacturer dependent</a:t>
            </a:r>
          </a:p>
          <a:p>
            <a:pPr eaLnBrk="1" hangingPunct="1"/>
            <a:r>
              <a:rPr lang="en-US" dirty="0" smtClean="0"/>
              <a:t>Higher-layer switches</a:t>
            </a:r>
          </a:p>
          <a:p>
            <a:pPr lvl="1" eaLnBrk="1" hangingPunct="1"/>
            <a:r>
              <a:rPr lang="en-US" dirty="0" smtClean="0"/>
              <a:t>Cost more than Layer 2 switches</a:t>
            </a:r>
          </a:p>
          <a:p>
            <a:pPr lvl="1" eaLnBrk="1" hangingPunct="1"/>
            <a:r>
              <a:rPr lang="en-US" dirty="0" smtClean="0"/>
              <a:t>Used in network backbone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A88099-C9C7-4C04-8157-7BA828FF1AC4}" type="slidenum">
              <a:rPr lang="en-US"/>
              <a:pPr eaLnBrk="1" hangingPunct="1"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Multiport connectivity device</a:t>
            </a:r>
          </a:p>
          <a:p>
            <a:pPr lvl="1" eaLnBrk="1" hangingPunct="1"/>
            <a:r>
              <a:rPr lang="en-US" dirty="0" smtClean="0"/>
              <a:t>Directs data between network nodes</a:t>
            </a:r>
          </a:p>
          <a:p>
            <a:pPr lvl="1" eaLnBrk="1" hangingPunct="1"/>
            <a:r>
              <a:rPr lang="en-US" dirty="0" smtClean="0"/>
              <a:t>Integrates LANs and WANs</a:t>
            </a:r>
          </a:p>
          <a:p>
            <a:pPr lvl="2" eaLnBrk="1" hangingPunct="1"/>
            <a:r>
              <a:rPr lang="en-US" dirty="0" smtClean="0"/>
              <a:t>Different transmission speeds, protocols</a:t>
            </a:r>
          </a:p>
          <a:p>
            <a:pPr eaLnBrk="1" hangingPunct="1"/>
            <a:r>
              <a:rPr lang="en-US" dirty="0" smtClean="0"/>
              <a:t>Operate at Network layer (Layer 3)</a:t>
            </a:r>
          </a:p>
          <a:p>
            <a:pPr lvl="1" eaLnBrk="1" hangingPunct="1"/>
            <a:r>
              <a:rPr lang="en-US" dirty="0" smtClean="0"/>
              <a:t>Directs data from one segment or network to another</a:t>
            </a:r>
          </a:p>
          <a:p>
            <a:pPr lvl="1" eaLnBrk="1" hangingPunct="1"/>
            <a:r>
              <a:rPr lang="en-US" dirty="0" smtClean="0"/>
              <a:t>Logical addressing</a:t>
            </a:r>
          </a:p>
          <a:p>
            <a:pPr lvl="1" eaLnBrk="1" hangingPunct="1"/>
            <a:r>
              <a:rPr lang="en-US" dirty="0" smtClean="0"/>
              <a:t>Protocol dependent</a:t>
            </a:r>
          </a:p>
          <a:p>
            <a:pPr eaLnBrk="1" hangingPunct="1"/>
            <a:r>
              <a:rPr lang="en-US" dirty="0" smtClean="0"/>
              <a:t>Slower than switches and bridges</a:t>
            </a:r>
          </a:p>
          <a:p>
            <a:pPr lvl="1" eaLnBrk="1" hangingPunct="1"/>
            <a:r>
              <a:rPr lang="en-US" dirty="0" smtClean="0"/>
              <a:t>Need to interpret Layers 3 and higher information</a:t>
            </a:r>
          </a:p>
        </p:txBody>
      </p:sp>
      <p:sp>
        <p:nvSpPr>
          <p:cNvPr id="78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FAD0A9C-5856-4433-B5D7-C842C18FFA09}" type="slidenum">
              <a:rPr lang="en-US"/>
              <a:pPr eaLnBrk="1" hangingPunct="1"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Routers (cont’d.)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Traditional stand-alone LAN routers</a:t>
            </a:r>
          </a:p>
          <a:p>
            <a:pPr lvl="1" eaLnBrk="1" hangingPunct="1"/>
            <a:r>
              <a:rPr lang="en-US" dirty="0" smtClean="0"/>
              <a:t>Being replaced by Layer 3 routing switches</a:t>
            </a:r>
          </a:p>
          <a:p>
            <a:pPr eaLnBrk="1" hangingPunct="1"/>
            <a:r>
              <a:rPr lang="en-US" dirty="0" smtClean="0"/>
              <a:t>New niche</a:t>
            </a:r>
          </a:p>
          <a:p>
            <a:pPr lvl="1" eaLnBrk="1" hangingPunct="1"/>
            <a:r>
              <a:rPr lang="en-US" dirty="0" smtClean="0"/>
              <a:t>Specialized applications </a:t>
            </a:r>
          </a:p>
          <a:p>
            <a:pPr lvl="2" eaLnBrk="1" hangingPunct="1"/>
            <a:r>
              <a:rPr lang="en-US" dirty="0" smtClean="0"/>
              <a:t>Linking large Internet nodes</a:t>
            </a:r>
          </a:p>
          <a:p>
            <a:pPr lvl="2" eaLnBrk="1" hangingPunct="1"/>
            <a:r>
              <a:rPr lang="en-US" dirty="0" smtClean="0"/>
              <a:t>Completing digitized telephone calls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0A33F4-5413-4BC3-9BE4-DDEE1330774E}" type="slidenum">
              <a:rPr lang="en-US"/>
              <a:pPr eaLnBrk="1" hangingPunct="1"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Intelligence</a:t>
            </a:r>
          </a:p>
          <a:p>
            <a:pPr lvl="1" eaLnBrk="1" hangingPunct="1"/>
            <a:r>
              <a:rPr lang="en-US" dirty="0" smtClean="0"/>
              <a:t>Tracks node location</a:t>
            </a:r>
          </a:p>
          <a:p>
            <a:pPr lvl="1" eaLnBrk="1" hangingPunct="1"/>
            <a:r>
              <a:rPr lang="en-US" dirty="0" smtClean="0"/>
              <a:t>Determine shortest, fastest path between two nodes</a:t>
            </a:r>
          </a:p>
          <a:p>
            <a:pPr lvl="1" eaLnBrk="1" hangingPunct="1"/>
            <a:r>
              <a:rPr lang="en-US" dirty="0" smtClean="0"/>
              <a:t>Connects dissimilar network types</a:t>
            </a:r>
          </a:p>
          <a:p>
            <a:pPr eaLnBrk="1" hangingPunct="1"/>
            <a:r>
              <a:rPr lang="en-US" dirty="0" smtClean="0"/>
              <a:t>Large LANs and WANs</a:t>
            </a:r>
          </a:p>
          <a:p>
            <a:pPr lvl="1" eaLnBrk="1" hangingPunct="1"/>
            <a:r>
              <a:rPr lang="en-US" dirty="0" smtClean="0"/>
              <a:t>Routers indispensable</a:t>
            </a:r>
          </a:p>
          <a:p>
            <a:pPr eaLnBrk="1" hangingPunct="1"/>
            <a:r>
              <a:rPr lang="en-US" dirty="0" smtClean="0"/>
              <a:t>Router components</a:t>
            </a:r>
          </a:p>
          <a:p>
            <a:pPr lvl="1" eaLnBrk="1" hangingPunct="1"/>
            <a:r>
              <a:rPr lang="en-US" dirty="0" smtClean="0"/>
              <a:t>Internal processor, operating system, memory, input and output jacks, management control interface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8CCDCF7-9BB6-41AB-984F-1242B5B45509}" type="slidenum">
              <a:rPr lang="en-US"/>
              <a:pPr eaLnBrk="1" hangingPunct="1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Characteristics and </a:t>
            </a:r>
            <a:r>
              <a:rPr lang="en-US" dirty="0" smtClean="0"/>
              <a:t>Functions (cont’d.)</a:t>
            </a:r>
            <a:endParaRPr lang="en-US" dirty="0"/>
          </a:p>
        </p:txBody>
      </p:sp>
      <p:sp>
        <p:nvSpPr>
          <p:cNvPr id="81924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Multiprotocol routers</a:t>
            </a:r>
          </a:p>
          <a:p>
            <a:pPr lvl="1" eaLnBrk="1" hangingPunct="1"/>
            <a:r>
              <a:rPr lang="en-US" dirty="0" smtClean="0"/>
              <a:t>Multiple slots</a:t>
            </a:r>
          </a:p>
          <a:p>
            <a:pPr lvl="1" eaLnBrk="1" hangingPunct="1"/>
            <a:r>
              <a:rPr lang="en-US" dirty="0" smtClean="0"/>
              <a:t>Accommodate multiple network interfaces</a:t>
            </a:r>
          </a:p>
          <a:p>
            <a:pPr eaLnBrk="1" hangingPunct="1"/>
            <a:r>
              <a:rPr lang="en-US" dirty="0" smtClean="0"/>
              <a:t>Inexpensive routers</a:t>
            </a:r>
          </a:p>
          <a:p>
            <a:pPr lvl="1" eaLnBrk="1" hangingPunct="1"/>
            <a:r>
              <a:rPr lang="en-US" dirty="0" smtClean="0"/>
              <a:t>Home, small office use</a:t>
            </a:r>
          </a:p>
        </p:txBody>
      </p:sp>
      <p:sp>
        <p:nvSpPr>
          <p:cNvPr id="8192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B0FA95-C7E0-4662-A8E3-C40516871ABC}" type="slidenum">
              <a:rPr lang="en-US"/>
              <a:pPr eaLnBrk="1" hangingPunct="1"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47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6150" y="5280541"/>
            <a:ext cx="233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6-19 Routers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46150" y="559841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9" y="990600"/>
            <a:ext cx="7336017" cy="403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capabilities</a:t>
            </a:r>
          </a:p>
          <a:p>
            <a:pPr lvl="1" eaLnBrk="1" hangingPunct="1"/>
            <a:r>
              <a:rPr lang="en-US" dirty="0" smtClean="0"/>
              <a:t>Connect dissimilar networks</a:t>
            </a:r>
          </a:p>
          <a:p>
            <a:pPr lvl="1" eaLnBrk="1" hangingPunct="1"/>
            <a:r>
              <a:rPr lang="en-US" dirty="0" smtClean="0"/>
              <a:t>Interpret Layer 3 addressing</a:t>
            </a:r>
          </a:p>
          <a:p>
            <a:pPr lvl="1" eaLnBrk="1" hangingPunct="1"/>
            <a:r>
              <a:rPr lang="en-US" dirty="0" smtClean="0"/>
              <a:t>Determine best data path</a:t>
            </a:r>
          </a:p>
          <a:p>
            <a:pPr lvl="1" eaLnBrk="1" hangingPunct="1"/>
            <a:r>
              <a:rPr lang="en-US" dirty="0" smtClean="0"/>
              <a:t>Reroute traffic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A2AE66-94B5-4393-9C50-EFE8DD8CAAF1}" type="slidenum">
              <a:rPr lang="en-US"/>
              <a:pPr eaLnBrk="1" hangingPunct="1"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Optional router functions</a:t>
            </a:r>
          </a:p>
          <a:p>
            <a:pPr lvl="1" eaLnBrk="1" hangingPunct="1"/>
            <a:r>
              <a:rPr lang="en-US" dirty="0" smtClean="0"/>
              <a:t>Filter broadcast transmissions</a:t>
            </a:r>
          </a:p>
          <a:p>
            <a:pPr lvl="1" eaLnBrk="1" hangingPunct="1"/>
            <a:r>
              <a:rPr lang="en-US" dirty="0" smtClean="0"/>
              <a:t>Enable custom segregation, security</a:t>
            </a:r>
          </a:p>
          <a:p>
            <a:pPr lvl="1" eaLnBrk="1" hangingPunct="1"/>
            <a:r>
              <a:rPr lang="en-US" dirty="0" smtClean="0"/>
              <a:t>Support simultaneous connectivity</a:t>
            </a:r>
          </a:p>
          <a:p>
            <a:pPr lvl="1" eaLnBrk="1" hangingPunct="1"/>
            <a:r>
              <a:rPr lang="en-US" dirty="0" smtClean="0"/>
              <a:t>Provide fault tolerance</a:t>
            </a:r>
          </a:p>
          <a:p>
            <a:pPr lvl="1" eaLnBrk="1" hangingPunct="1"/>
            <a:r>
              <a:rPr lang="en-US" dirty="0" smtClean="0"/>
              <a:t>Monitor network traffic</a:t>
            </a:r>
          </a:p>
          <a:p>
            <a:pPr lvl="1" eaLnBrk="1" hangingPunct="1"/>
            <a:r>
              <a:rPr lang="en-US" dirty="0" smtClean="0"/>
              <a:t>Diagnose problems and trigger alarms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A2AE66-94B5-4393-9C50-EFE8DD8CAAF1}" type="slidenum">
              <a:rPr lang="en-US"/>
              <a:pPr eaLnBrk="1" hangingPunct="1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Before ordering or installing NIC</a:t>
            </a:r>
          </a:p>
          <a:p>
            <a:pPr lvl="1" eaLnBrk="1" hangingPunct="1"/>
            <a:r>
              <a:rPr lang="en-US" dirty="0" smtClean="0"/>
              <a:t>Know device interface type</a:t>
            </a:r>
          </a:p>
          <a:p>
            <a:pPr eaLnBrk="1" hangingPunct="1"/>
            <a:r>
              <a:rPr lang="en-US" dirty="0" smtClean="0"/>
              <a:t>NIC dependencies</a:t>
            </a:r>
          </a:p>
          <a:p>
            <a:pPr lvl="1" eaLnBrk="1" hangingPunct="1"/>
            <a:r>
              <a:rPr lang="en-US" dirty="0" smtClean="0"/>
              <a:t>Access method</a:t>
            </a:r>
          </a:p>
          <a:p>
            <a:pPr lvl="1" eaLnBrk="1" hangingPunct="1"/>
            <a:r>
              <a:rPr lang="en-US" dirty="0" smtClean="0"/>
              <a:t>Network transmission speed</a:t>
            </a:r>
          </a:p>
          <a:p>
            <a:pPr lvl="1" eaLnBrk="1" hangingPunct="1"/>
            <a:r>
              <a:rPr lang="en-US" dirty="0" smtClean="0"/>
              <a:t>Connector interfaces</a:t>
            </a:r>
          </a:p>
          <a:p>
            <a:pPr lvl="1" eaLnBrk="1" hangingPunct="1"/>
            <a:r>
              <a:rPr lang="en-US" dirty="0" smtClean="0"/>
              <a:t>Compatible motherboard or device type</a:t>
            </a:r>
          </a:p>
          <a:p>
            <a:pPr lvl="1" eaLnBrk="1" hangingPunct="1"/>
            <a:r>
              <a:rPr lang="en-US" dirty="0" smtClean="0"/>
              <a:t>Manufacturer</a:t>
            </a:r>
          </a:p>
          <a:p>
            <a:pPr lvl="1" eaLnBrk="1" hangingPunct="1"/>
            <a:r>
              <a:rPr lang="en-US" dirty="0" smtClean="0"/>
              <a:t>Support for enhanced features</a:t>
            </a:r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D168AB-6098-4C29-BC67-782E4CCDB5D0}" type="slidenum">
              <a:rPr lang="en-US"/>
              <a:pPr eaLnBrk="1" hangingPunct="1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Interior router</a:t>
            </a:r>
          </a:p>
          <a:p>
            <a:pPr lvl="1" eaLnBrk="1" hangingPunct="1"/>
            <a:r>
              <a:rPr lang="en-US" dirty="0" smtClean="0"/>
              <a:t>Directs data between nodes on a LAN</a:t>
            </a:r>
          </a:p>
          <a:p>
            <a:pPr eaLnBrk="1" hangingPunct="1"/>
            <a:r>
              <a:rPr lang="en-US" dirty="0" smtClean="0"/>
              <a:t>Exterior router</a:t>
            </a:r>
          </a:p>
          <a:p>
            <a:pPr lvl="1" eaLnBrk="1" hangingPunct="1"/>
            <a:r>
              <a:rPr lang="en-US" dirty="0" smtClean="0"/>
              <a:t>Directs data between nodes external to a LAN</a:t>
            </a:r>
          </a:p>
          <a:p>
            <a:pPr eaLnBrk="1" hangingPunct="1"/>
            <a:r>
              <a:rPr lang="en-US" dirty="0" smtClean="0"/>
              <a:t>Border routers</a:t>
            </a:r>
          </a:p>
          <a:p>
            <a:pPr lvl="1" eaLnBrk="1" hangingPunct="1"/>
            <a:r>
              <a:rPr lang="en-US" dirty="0" smtClean="0"/>
              <a:t>Connect autonomous LAN with a WAN</a:t>
            </a:r>
          </a:p>
          <a:p>
            <a:pPr eaLnBrk="1" hangingPunct="1"/>
            <a:r>
              <a:rPr lang="en-US" dirty="0" smtClean="0"/>
              <a:t>Routing tables</a:t>
            </a:r>
          </a:p>
          <a:p>
            <a:pPr lvl="1" eaLnBrk="1" hangingPunct="1"/>
            <a:r>
              <a:rPr lang="en-US" dirty="0" smtClean="0"/>
              <a:t>Identify which routers serve which hosts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538A5F-E12A-4BE1-ACF1-47821E5DE3A3}" type="slidenum">
              <a:rPr lang="en-US"/>
              <a:pPr eaLnBrk="1" hangingPunct="1"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Static routing</a:t>
            </a:r>
          </a:p>
          <a:p>
            <a:pPr lvl="1" eaLnBrk="1" hangingPunct="1"/>
            <a:r>
              <a:rPr lang="en-US" dirty="0" smtClean="0"/>
              <a:t>Router configured to use specific path between nodes</a:t>
            </a:r>
          </a:p>
          <a:p>
            <a:pPr eaLnBrk="1" hangingPunct="1"/>
            <a:r>
              <a:rPr lang="en-US" dirty="0" smtClean="0"/>
              <a:t>Dynamic routing</a:t>
            </a:r>
          </a:p>
          <a:p>
            <a:pPr lvl="1" eaLnBrk="1" hangingPunct="1"/>
            <a:r>
              <a:rPr lang="en-US" dirty="0" smtClean="0"/>
              <a:t>Automatically calculates best path between nodes</a:t>
            </a:r>
          </a:p>
          <a:p>
            <a:pPr eaLnBrk="1" hangingPunct="1"/>
            <a:r>
              <a:rPr lang="en-US" dirty="0" smtClean="0"/>
              <a:t>Installation</a:t>
            </a:r>
          </a:p>
          <a:p>
            <a:pPr lvl="1" eaLnBrk="1" hangingPunct="1"/>
            <a:r>
              <a:rPr lang="en-US" dirty="0" smtClean="0"/>
              <a:t>Simple for small office or home office LANs</a:t>
            </a:r>
          </a:p>
          <a:p>
            <a:pPr lvl="2" eaLnBrk="1" hangingPunct="1"/>
            <a:r>
              <a:rPr lang="en-US" dirty="0" smtClean="0"/>
              <a:t>Web-based configuration</a:t>
            </a:r>
          </a:p>
          <a:p>
            <a:pPr lvl="1" eaLnBrk="1" hangingPunct="1"/>
            <a:r>
              <a:rPr lang="en-US" dirty="0" smtClean="0"/>
              <a:t>Challenging for sizable networks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538A5F-E12A-4BE1-ACF1-47821E5DE3A3}" type="slidenum">
              <a:rPr lang="en-US"/>
              <a:pPr eaLnBrk="1" hangingPunct="1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52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5419251"/>
            <a:ext cx="4551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6-20 The placement of routers on a LAN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48467" y="573287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" y="533400"/>
            <a:ext cx="7761185" cy="465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0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Best path</a:t>
            </a:r>
          </a:p>
          <a:p>
            <a:pPr lvl="1" eaLnBrk="1" hangingPunct="1"/>
            <a:r>
              <a:rPr lang="en-US" dirty="0" smtClean="0"/>
              <a:t>Most efficient route from one node to another</a:t>
            </a:r>
          </a:p>
          <a:p>
            <a:pPr lvl="1" eaLnBrk="1" hangingPunct="1"/>
            <a:r>
              <a:rPr lang="en-US" dirty="0" smtClean="0"/>
              <a:t>Dependent on:</a:t>
            </a:r>
          </a:p>
          <a:p>
            <a:pPr lvl="2" eaLnBrk="1" hangingPunct="1"/>
            <a:r>
              <a:rPr lang="en-US" dirty="0" smtClean="0"/>
              <a:t>Hops between nodes</a:t>
            </a:r>
          </a:p>
          <a:p>
            <a:pPr lvl="2" eaLnBrk="1" hangingPunct="1"/>
            <a:r>
              <a:rPr lang="en-US" dirty="0" smtClean="0"/>
              <a:t>Current network activity</a:t>
            </a:r>
          </a:p>
          <a:p>
            <a:pPr lvl="2" eaLnBrk="1" hangingPunct="1"/>
            <a:r>
              <a:rPr lang="en-US" dirty="0" smtClean="0"/>
              <a:t>Unavailable link</a:t>
            </a:r>
          </a:p>
          <a:p>
            <a:pPr lvl="2" eaLnBrk="1" hangingPunct="1"/>
            <a:r>
              <a:rPr lang="en-US" dirty="0" smtClean="0"/>
              <a:t>Network transmission speed</a:t>
            </a:r>
          </a:p>
          <a:p>
            <a:pPr lvl="2" eaLnBrk="1" hangingPunct="1"/>
            <a:r>
              <a:rPr lang="en-US" dirty="0" smtClean="0"/>
              <a:t>Topology</a:t>
            </a:r>
          </a:p>
          <a:p>
            <a:pPr lvl="1" eaLnBrk="1" hangingPunct="1"/>
            <a:r>
              <a:rPr lang="en-US" dirty="0" smtClean="0"/>
              <a:t>Determined by routing protocol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6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F8DD43-2C24-40AD-BFC7-6CEB674970AB}" type="slidenum">
              <a:rPr lang="en-US"/>
              <a:pPr eaLnBrk="1" hangingPunct="1"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 (cont’d.)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metric factors</a:t>
            </a:r>
          </a:p>
          <a:p>
            <a:pPr lvl="1" eaLnBrk="1" hangingPunct="1"/>
            <a:r>
              <a:rPr lang="en-US" dirty="0" smtClean="0"/>
              <a:t>Number of hops</a:t>
            </a:r>
          </a:p>
          <a:p>
            <a:pPr lvl="1" eaLnBrk="1" hangingPunct="1"/>
            <a:r>
              <a:rPr lang="en-US" dirty="0" smtClean="0"/>
              <a:t>Throughput on potential path</a:t>
            </a:r>
          </a:p>
          <a:p>
            <a:pPr lvl="1" eaLnBrk="1" hangingPunct="1"/>
            <a:r>
              <a:rPr lang="en-US" dirty="0" smtClean="0"/>
              <a:t>Delay on a potential path</a:t>
            </a:r>
          </a:p>
          <a:p>
            <a:pPr lvl="1" eaLnBrk="1" hangingPunct="1"/>
            <a:r>
              <a:rPr lang="en-US" dirty="0" smtClean="0"/>
              <a:t>Load (traffic)</a:t>
            </a:r>
          </a:p>
          <a:p>
            <a:pPr lvl="1" eaLnBrk="1" hangingPunct="1"/>
            <a:r>
              <a:rPr lang="en-US" dirty="0" smtClean="0"/>
              <a:t>Maximum transmission unit (MTU)</a:t>
            </a:r>
          </a:p>
          <a:p>
            <a:pPr lvl="1" eaLnBrk="1" hangingPunct="1"/>
            <a:r>
              <a:rPr lang="en-US" dirty="0" smtClean="0"/>
              <a:t>Cost</a:t>
            </a:r>
          </a:p>
          <a:p>
            <a:pPr lvl="1" eaLnBrk="1" hangingPunct="1"/>
            <a:r>
              <a:rPr lang="en-US" dirty="0" smtClean="0"/>
              <a:t>Reliability of potential path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685A53-6E98-4F45-B6ED-98753196810E}" type="slidenum">
              <a:rPr lang="en-US"/>
              <a:pPr eaLnBrk="1" hangingPunct="1"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 (cont’d.)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convergence time</a:t>
            </a:r>
          </a:p>
          <a:p>
            <a:pPr lvl="1" eaLnBrk="1" hangingPunct="1"/>
            <a:r>
              <a:rPr lang="en-US" dirty="0" smtClean="0"/>
              <a:t>Time router takes to recognize best path</a:t>
            </a:r>
          </a:p>
          <a:p>
            <a:pPr lvl="2" eaLnBrk="1" hangingPunct="1"/>
            <a:r>
              <a:rPr lang="en-US" dirty="0" smtClean="0"/>
              <a:t>Change or network outage event</a:t>
            </a:r>
          </a:p>
          <a:p>
            <a:pPr lvl="1" eaLnBrk="1" hangingPunct="1"/>
            <a:r>
              <a:rPr lang="en-US" dirty="0" smtClean="0"/>
              <a:t>Distinguishing feature</a:t>
            </a:r>
          </a:p>
          <a:p>
            <a:pPr lvl="2" eaLnBrk="1" hangingPunct="1"/>
            <a:r>
              <a:rPr lang="en-US" dirty="0" smtClean="0"/>
              <a:t>Overhead; burden on network to support routing protocol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685A53-6E98-4F45-B6ED-98753196810E}" type="slidenum">
              <a:rPr lang="en-US"/>
              <a:pPr eaLnBrk="1" hangingPunct="1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 Protocols (cont’d.)</a:t>
            </a:r>
            <a:endParaRPr lang="en-US" dirty="0" smtClean="0"/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Distance-vector routing protocols</a:t>
            </a:r>
          </a:p>
          <a:p>
            <a:pPr lvl="1"/>
            <a:r>
              <a:rPr lang="en-US" smtClean="0"/>
              <a:t>Determine best route based on distance to destination</a:t>
            </a:r>
          </a:p>
          <a:p>
            <a:pPr lvl="1"/>
            <a:r>
              <a:rPr lang="en-US" smtClean="0"/>
              <a:t>Factors</a:t>
            </a:r>
          </a:p>
          <a:p>
            <a:pPr lvl="2"/>
            <a:r>
              <a:rPr lang="en-US" smtClean="0"/>
              <a:t>Hops, latency, network traffic conditions</a:t>
            </a:r>
          </a:p>
          <a:p>
            <a:r>
              <a:rPr lang="en-US" smtClean="0"/>
              <a:t>RIP (Routing Information Protocol)</a:t>
            </a:r>
          </a:p>
          <a:p>
            <a:pPr lvl="1"/>
            <a:r>
              <a:rPr lang="en-US" smtClean="0"/>
              <a:t>Only factors in number of hops between nodes</a:t>
            </a:r>
          </a:p>
          <a:p>
            <a:pPr lvl="2"/>
            <a:r>
              <a:rPr lang="en-US" smtClean="0"/>
              <a:t>Limits 15 hops</a:t>
            </a:r>
          </a:p>
          <a:p>
            <a:pPr lvl="1"/>
            <a:r>
              <a:rPr lang="en-US" smtClean="0"/>
              <a:t>Type of IGP (Interior Gateway Protocol)</a:t>
            </a:r>
          </a:p>
          <a:p>
            <a:pPr lvl="2"/>
            <a:r>
              <a:rPr lang="en-US" smtClean="0"/>
              <a:t>Can only route within internal network</a:t>
            </a:r>
          </a:p>
          <a:p>
            <a:pPr lvl="1"/>
            <a:r>
              <a:rPr lang="en-US" smtClean="0"/>
              <a:t>Slower and less secure than other routing protocols</a:t>
            </a:r>
            <a:endParaRPr lang="en-US" dirty="0" smtClean="0"/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D84D2A-6D72-4678-958B-260AC19FD6E8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890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RIPv2 (Routing Information Protocol Version 2)</a:t>
            </a:r>
          </a:p>
          <a:p>
            <a:pPr lvl="1" eaLnBrk="1" hangingPunct="1"/>
            <a:r>
              <a:rPr lang="en-US" dirty="0" smtClean="0"/>
              <a:t>Generates less broadcast traffic, more secure</a:t>
            </a:r>
          </a:p>
          <a:p>
            <a:pPr lvl="1" eaLnBrk="1" hangingPunct="1"/>
            <a:r>
              <a:rPr lang="en-US" dirty="0" smtClean="0"/>
              <a:t>Cannot exceed 15 hops</a:t>
            </a:r>
          </a:p>
          <a:p>
            <a:pPr lvl="1" eaLnBrk="1" hangingPunct="1"/>
            <a:r>
              <a:rPr lang="en-US" dirty="0" smtClean="0"/>
              <a:t>Less commonly used</a:t>
            </a:r>
          </a:p>
          <a:p>
            <a:pPr eaLnBrk="1" hangingPunct="1"/>
            <a:r>
              <a:rPr lang="en-US" dirty="0" smtClean="0"/>
              <a:t>BGP (Border Gateway Protocol)</a:t>
            </a:r>
          </a:p>
          <a:p>
            <a:pPr lvl="1" eaLnBrk="1" hangingPunct="1"/>
            <a:r>
              <a:rPr lang="en-US" dirty="0" smtClean="0"/>
              <a:t>Communicates using BGP-specific messages</a:t>
            </a:r>
          </a:p>
          <a:p>
            <a:pPr lvl="1" eaLnBrk="1" hangingPunct="1"/>
            <a:r>
              <a:rPr lang="en-US" dirty="0" smtClean="0"/>
              <a:t>Many factors determine best paths</a:t>
            </a:r>
          </a:p>
          <a:p>
            <a:pPr lvl="1" eaLnBrk="1" hangingPunct="1"/>
            <a:r>
              <a:rPr lang="en-US" dirty="0" smtClean="0"/>
              <a:t>Configurable to follow policies</a:t>
            </a:r>
          </a:p>
          <a:p>
            <a:pPr lvl="1" eaLnBrk="1" hangingPunct="1"/>
            <a:r>
              <a:rPr lang="en-US" dirty="0" smtClean="0"/>
              <a:t>Type of EGP (Exterior Gateway Protocol)</a:t>
            </a:r>
          </a:p>
          <a:p>
            <a:pPr lvl="1" eaLnBrk="1" hangingPunct="1"/>
            <a:r>
              <a:rPr lang="en-US" dirty="0" smtClean="0"/>
              <a:t>Most complex (choice for Internet traffic)</a:t>
            </a:r>
          </a:p>
        </p:txBody>
      </p:sp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0FA92-E220-4458-BDAD-3605A16B4EF3}" type="slidenum">
              <a:rPr lang="en-US"/>
              <a:pPr eaLnBrk="1" hangingPunct="1"/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 Protocols (cont’d.)</a:t>
            </a:r>
            <a:endParaRPr lang="en-US" dirty="0" smtClean="0"/>
          </a:p>
        </p:txBody>
      </p:sp>
      <p:sp>
        <p:nvSpPr>
          <p:cNvPr id="901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Link-state routing protocol	</a:t>
            </a:r>
          </a:p>
          <a:p>
            <a:pPr lvl="1"/>
            <a:r>
              <a:rPr lang="en-US" smtClean="0"/>
              <a:t>Routers share information</a:t>
            </a:r>
          </a:p>
          <a:p>
            <a:pPr lvl="2"/>
            <a:r>
              <a:rPr lang="en-US" smtClean="0"/>
              <a:t>Each router independently maps network, determines best path</a:t>
            </a:r>
          </a:p>
          <a:p>
            <a:r>
              <a:rPr lang="en-US" smtClean="0"/>
              <a:t>OSPF (Open Shortest Path First)</a:t>
            </a:r>
          </a:p>
          <a:p>
            <a:pPr lvl="1"/>
            <a:r>
              <a:rPr lang="en-US" smtClean="0"/>
              <a:t>Interior or border router use</a:t>
            </a:r>
          </a:p>
          <a:p>
            <a:pPr lvl="1"/>
            <a:r>
              <a:rPr lang="en-US" smtClean="0"/>
              <a:t>No hop limit</a:t>
            </a:r>
          </a:p>
          <a:p>
            <a:pPr lvl="1"/>
            <a:r>
              <a:rPr lang="en-US" smtClean="0"/>
              <a:t>Complex algorithm for determining best paths</a:t>
            </a:r>
          </a:p>
          <a:p>
            <a:pPr lvl="1"/>
            <a:r>
              <a:rPr lang="en-US" smtClean="0"/>
              <a:t>Each OSPF router</a:t>
            </a:r>
          </a:p>
          <a:p>
            <a:pPr lvl="2"/>
            <a:r>
              <a:rPr lang="en-US" smtClean="0"/>
              <a:t>Maintains database containing other routers’ links</a:t>
            </a:r>
            <a:endParaRPr lang="en-US" dirty="0" smtClean="0"/>
          </a:p>
        </p:txBody>
      </p:sp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6CDC13F-69B9-428D-98F4-593385ADB8F1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911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IS-IS (Intermediate System to Intermediate System)</a:t>
            </a:r>
          </a:p>
          <a:p>
            <a:pPr lvl="1" eaLnBrk="1" hangingPunct="1"/>
            <a:r>
              <a:rPr lang="en-US" dirty="0" smtClean="0"/>
              <a:t>Codified by ISO</a:t>
            </a:r>
          </a:p>
          <a:p>
            <a:pPr lvl="1" eaLnBrk="1" hangingPunct="1"/>
            <a:r>
              <a:rPr lang="en-US" dirty="0" smtClean="0"/>
              <a:t>Interior routers only</a:t>
            </a:r>
          </a:p>
          <a:p>
            <a:pPr lvl="1" eaLnBrk="1" hangingPunct="1"/>
            <a:r>
              <a:rPr lang="en-US" dirty="0" smtClean="0"/>
              <a:t>Supports two Layer 3 protocols</a:t>
            </a:r>
          </a:p>
          <a:p>
            <a:pPr lvl="2" eaLnBrk="1" hangingPunct="1"/>
            <a:r>
              <a:rPr lang="en-US" dirty="0" smtClean="0"/>
              <a:t>IP</a:t>
            </a:r>
          </a:p>
          <a:p>
            <a:pPr lvl="2" eaLnBrk="1" hangingPunct="1"/>
            <a:r>
              <a:rPr lang="en-US" dirty="0" smtClean="0"/>
              <a:t>ISO-specific protocol</a:t>
            </a:r>
          </a:p>
          <a:p>
            <a:pPr lvl="1" eaLnBrk="1" hangingPunct="1"/>
            <a:r>
              <a:rPr lang="en-US" dirty="0" smtClean="0"/>
              <a:t>Less common than OSPF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626678B-22EF-41D7-823C-837FD9EE0AC8}" type="slidenum">
              <a:rPr lang="en-US"/>
              <a:pPr eaLnBrk="1" hangingPunct="1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 (cont’d.)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Circuit, signaling pathway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Motherboard uses to transmit data to computer’s components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Memory, processor, hard disk, NIC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Differ according to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Defined by data path width and clock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Data path size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Parallel bits transmitting at any given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Proportional to attached device’s speed</a:t>
            </a:r>
          </a:p>
        </p:txBody>
      </p:sp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51768E-DC79-4D43-931F-44E0BCB88C21}" type="slidenum">
              <a:rPr lang="en-US"/>
              <a:pPr eaLnBrk="1" hangingPunct="1"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Hybrid</a:t>
            </a:r>
          </a:p>
          <a:p>
            <a:pPr lvl="1" eaLnBrk="1" hangingPunct="1"/>
            <a:r>
              <a:rPr lang="en-US" dirty="0" smtClean="0"/>
              <a:t>Link-state and distance-vector characteristics</a:t>
            </a:r>
          </a:p>
          <a:p>
            <a:pPr lvl="1" eaLnBrk="1" hangingPunct="1"/>
            <a:r>
              <a:rPr lang="en-US" dirty="0" smtClean="0"/>
              <a:t>EIGRP (Enhanced Interior Gateway Routing Protocol)</a:t>
            </a:r>
          </a:p>
          <a:p>
            <a:pPr lvl="2" eaLnBrk="1" hangingPunct="1"/>
            <a:r>
              <a:rPr lang="en-US" dirty="0" smtClean="0"/>
              <a:t>Most popular</a:t>
            </a:r>
          </a:p>
          <a:p>
            <a:pPr lvl="2" eaLnBrk="1" hangingPunct="1"/>
            <a:r>
              <a:rPr lang="en-US" dirty="0" smtClean="0"/>
              <a:t>Cisco network routers only</a:t>
            </a:r>
          </a:p>
          <a:p>
            <a:pPr lvl="1" eaLnBrk="1" hangingPunct="1"/>
            <a:r>
              <a:rPr lang="en-US" dirty="0" smtClean="0"/>
              <a:t>EIGRP benefits</a:t>
            </a:r>
          </a:p>
          <a:p>
            <a:pPr lvl="2" eaLnBrk="1" hangingPunct="1"/>
            <a:r>
              <a:rPr lang="en-US" dirty="0" smtClean="0"/>
              <a:t>Fast convergence time, low network overhead</a:t>
            </a:r>
          </a:p>
          <a:p>
            <a:pPr lvl="2" eaLnBrk="1" hangingPunct="1"/>
            <a:r>
              <a:rPr lang="en-US" dirty="0" smtClean="0"/>
              <a:t>Easier to configure and less CPU-intensive than OSPF</a:t>
            </a:r>
          </a:p>
          <a:p>
            <a:pPr lvl="2" eaLnBrk="1" hangingPunct="1"/>
            <a:r>
              <a:rPr lang="en-US" dirty="0" smtClean="0"/>
              <a:t>Supports multiple protocols</a:t>
            </a:r>
          </a:p>
          <a:p>
            <a:pPr lvl="2" eaLnBrk="1" hangingPunct="1"/>
            <a:r>
              <a:rPr lang="en-US" dirty="0" smtClean="0"/>
              <a:t>Accommodates very large, heterogeneous networks</a:t>
            </a: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B48FC4-5AFB-4CD3-BCCA-2D0E2B2DF503}" type="slidenum">
              <a:rPr lang="en-US"/>
              <a:pPr eaLnBrk="1" hangingPunct="1"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Protocols (cont’d.)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80060" y="6248400"/>
            <a:ext cx="5562600" cy="476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93570"/>
            <a:ext cx="8343900" cy="26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199" y="4876800"/>
            <a:ext cx="492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Table 6-1 Summary of common routing protocols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521243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212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Gateways and Other Multifunction Devices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Gateway</a:t>
            </a:r>
          </a:p>
          <a:p>
            <a:pPr lvl="1" eaLnBrk="1" hangingPunct="1"/>
            <a:r>
              <a:rPr lang="en-US" dirty="0" smtClean="0"/>
              <a:t>Combination of networking hardware and software</a:t>
            </a:r>
          </a:p>
          <a:p>
            <a:pPr lvl="1" eaLnBrk="1" hangingPunct="1"/>
            <a:r>
              <a:rPr lang="en-US" dirty="0" smtClean="0"/>
              <a:t>Connects two systems using different formatting, communications protocols, architecture</a:t>
            </a:r>
          </a:p>
          <a:p>
            <a:pPr lvl="1" eaLnBrk="1" hangingPunct="1"/>
            <a:r>
              <a:rPr lang="en-US" dirty="0" smtClean="0"/>
              <a:t>Repackages information</a:t>
            </a:r>
          </a:p>
          <a:p>
            <a:pPr lvl="1" eaLnBrk="1" hangingPunct="1"/>
            <a:r>
              <a:rPr lang="en-US" dirty="0" smtClean="0"/>
              <a:t>Resides on servers, microcomputers, connectivity devices, mainframes</a:t>
            </a:r>
          </a:p>
          <a:p>
            <a:pPr eaLnBrk="1" hangingPunct="1"/>
            <a:r>
              <a:rPr lang="en-US" dirty="0" smtClean="0"/>
              <a:t>Popular gateways</a:t>
            </a:r>
          </a:p>
          <a:p>
            <a:pPr lvl="1" eaLnBrk="1" hangingPunct="1"/>
            <a:r>
              <a:rPr lang="en-US" dirty="0" smtClean="0"/>
              <a:t>E-mail gateway, </a:t>
            </a:r>
            <a:r>
              <a:rPr lang="en-US" dirty="0"/>
              <a:t>I</a:t>
            </a:r>
            <a:r>
              <a:rPr lang="en-US" dirty="0" smtClean="0"/>
              <a:t>nternet gateway, LAN gateway, voice/data gateway</a:t>
            </a:r>
            <a:r>
              <a:rPr lang="en-US" smtClean="0"/>
              <a:t>, firewall</a:t>
            </a:r>
            <a:endParaRPr lang="en-US" dirty="0" smtClean="0"/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E7C6152-C388-4F62-AEC1-7B2BC9DA3C74}" type="slidenum">
              <a:rPr lang="en-US"/>
              <a:pPr eaLnBrk="1" hangingPunct="1"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adapter types vary</a:t>
            </a:r>
          </a:p>
          <a:p>
            <a:pPr lvl="1" eaLnBrk="1" hangingPunct="1"/>
            <a:r>
              <a:rPr lang="en-US" dirty="0" smtClean="0"/>
              <a:t>Access method, transmission speed, connector interfaces, number of ports, manufacturer, device type</a:t>
            </a:r>
          </a:p>
          <a:p>
            <a:pPr eaLnBrk="1" hangingPunct="1"/>
            <a:r>
              <a:rPr lang="en-US" dirty="0" smtClean="0"/>
              <a:t>Repeaters</a:t>
            </a:r>
          </a:p>
          <a:p>
            <a:pPr lvl="1" eaLnBrk="1" hangingPunct="1"/>
            <a:r>
              <a:rPr lang="en-US" dirty="0" smtClean="0"/>
              <a:t>Regenerate digital signal</a:t>
            </a:r>
          </a:p>
          <a:p>
            <a:pPr eaLnBrk="1" hangingPunct="1"/>
            <a:r>
              <a:rPr lang="en-US" dirty="0" smtClean="0"/>
              <a:t>Bridges can interpret the data they retransmit</a:t>
            </a:r>
          </a:p>
          <a:p>
            <a:pPr eaLnBrk="1" hangingPunct="1"/>
            <a:r>
              <a:rPr lang="en-US" dirty="0" smtClean="0"/>
              <a:t>Switches subdivide a network</a:t>
            </a:r>
          </a:p>
          <a:p>
            <a:pPr lvl="1" eaLnBrk="1" hangingPunct="1"/>
            <a:r>
              <a:rPr lang="en-US" dirty="0" smtClean="0"/>
              <a:t>Generally secure</a:t>
            </a:r>
          </a:p>
          <a:p>
            <a:pPr lvl="1" eaLnBrk="1" hangingPunct="1"/>
            <a:r>
              <a:rPr lang="en-US" dirty="0" smtClean="0"/>
              <a:t>Create VLANs</a:t>
            </a:r>
          </a:p>
          <a:p>
            <a:pPr eaLnBrk="1" hangingPunct="1"/>
            <a:r>
              <a:rPr lang="en-US" dirty="0" smtClean="0"/>
              <a:t>Various routing protocols exist</a:t>
            </a:r>
          </a:p>
        </p:txBody>
      </p:sp>
      <p:sp>
        <p:nvSpPr>
          <p:cNvPr id="942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42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D0473A-FEF1-40F2-9BC0-DC537432FCD3}" type="slidenum">
              <a:rPr lang="en-US"/>
              <a:pPr eaLnBrk="1" hangingPunct="1"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 (cont’d.)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Expansion slots</a:t>
            </a:r>
          </a:p>
          <a:p>
            <a:pPr lvl="1" eaLnBrk="1" hangingPunct="1"/>
            <a:r>
              <a:rPr lang="en-US" dirty="0" smtClean="0"/>
              <a:t>Multiple electrical contacts on motherboard</a:t>
            </a:r>
          </a:p>
          <a:p>
            <a:pPr lvl="1" eaLnBrk="1" hangingPunct="1"/>
            <a:r>
              <a:rPr lang="en-US" dirty="0" smtClean="0"/>
              <a:t>Allow bus expansion</a:t>
            </a:r>
          </a:p>
          <a:p>
            <a:pPr eaLnBrk="1" hangingPunct="1"/>
            <a:r>
              <a:rPr lang="en-US" dirty="0" smtClean="0"/>
              <a:t>Expansion card (expansion board)</a:t>
            </a:r>
          </a:p>
          <a:p>
            <a:pPr lvl="1" eaLnBrk="1" hangingPunct="1"/>
            <a:r>
              <a:rPr lang="en-US" dirty="0" smtClean="0"/>
              <a:t>Circuit board for additional devices</a:t>
            </a:r>
          </a:p>
          <a:p>
            <a:pPr lvl="1" eaLnBrk="1" hangingPunct="1"/>
            <a:r>
              <a:rPr lang="en-US" dirty="0" smtClean="0"/>
              <a:t>Inserts into expansion slot, establishes electrical connection</a:t>
            </a:r>
          </a:p>
          <a:p>
            <a:pPr lvl="1" eaLnBrk="1" hangingPunct="1"/>
            <a:r>
              <a:rPr lang="en-US" dirty="0" smtClean="0"/>
              <a:t>Device connects to computer’s main circuit or bus</a:t>
            </a:r>
          </a:p>
          <a:p>
            <a:pPr lvl="1" eaLnBrk="1" hangingPunct="1"/>
            <a:r>
              <a:rPr lang="en-US" dirty="0" smtClean="0"/>
              <a:t>Computer centrally controls device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A4B2F-2D23-4B89-8E9D-123D1DA312E9}" type="slidenum">
              <a:rPr lang="en-US"/>
              <a:pPr eaLnBrk="1" hangingPunct="1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Multiple bus types</a:t>
            </a:r>
          </a:p>
          <a:p>
            <a:pPr lvl="1" eaLnBrk="1" hangingPunct="1"/>
            <a:r>
              <a:rPr lang="en-US" dirty="0" smtClean="0"/>
              <a:t>PCIe bus: most popular expansion board NIC</a:t>
            </a:r>
          </a:p>
          <a:p>
            <a:pPr eaLnBrk="1" hangingPunct="1"/>
            <a:r>
              <a:rPr lang="en-US" dirty="0" smtClean="0"/>
              <a:t>PCIe (Peripheral Component Interconnect Express)</a:t>
            </a:r>
          </a:p>
          <a:p>
            <a:pPr lvl="1" eaLnBrk="1" hangingPunct="1"/>
            <a:r>
              <a:rPr lang="en-US" dirty="0" smtClean="0"/>
              <a:t>32-bit bus</a:t>
            </a:r>
          </a:p>
          <a:p>
            <a:pPr lvl="1" eaLnBrk="1" hangingPunct="1"/>
            <a:r>
              <a:rPr lang="en-US" dirty="0" smtClean="0"/>
              <a:t>Maximum data transfer rate: 1 Gbps</a:t>
            </a:r>
          </a:p>
          <a:p>
            <a:pPr lvl="1" eaLnBrk="1" hangingPunct="1"/>
            <a:r>
              <a:rPr lang="en-US" dirty="0" smtClean="0"/>
              <a:t>Introduced in 2004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57898"/>
            <a:ext cx="3318683" cy="212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199" y="4900636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6-1 PCIe expansion board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38199" y="5222198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Intel Corporation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NICs (cont’d.)</a:t>
            </a:r>
          </a:p>
        </p:txBody>
      </p:sp>
      <p:sp>
        <p:nvSpPr>
          <p:cNvPr id="1434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Determining bus type</a:t>
            </a:r>
          </a:p>
          <a:p>
            <a:pPr lvl="1" eaLnBrk="1" hangingPunct="1"/>
            <a:r>
              <a:rPr lang="en-US" dirty="0" smtClean="0"/>
              <a:t>Read documentation</a:t>
            </a:r>
          </a:p>
          <a:p>
            <a:pPr lvl="1" eaLnBrk="1" hangingPunct="1"/>
            <a:r>
              <a:rPr lang="en-US" dirty="0" smtClean="0"/>
              <a:t>Look inside PC case</a:t>
            </a:r>
          </a:p>
          <a:p>
            <a:pPr lvl="1" eaLnBrk="1" hangingPunct="1"/>
            <a:r>
              <a:rPr lang="en-US" dirty="0" smtClean="0"/>
              <a:t>If more than one expansion slot type:</a:t>
            </a:r>
          </a:p>
          <a:p>
            <a:pPr lvl="2" eaLnBrk="1" hangingPunct="1"/>
            <a:r>
              <a:rPr lang="en-US" dirty="0" smtClean="0"/>
              <a:t>Refer to NIC, PC manufacturers’ guidelines</a:t>
            </a:r>
          </a:p>
          <a:p>
            <a:pPr lvl="2" eaLnBrk="1" hangingPunct="1"/>
            <a:r>
              <a:rPr lang="en-US" dirty="0" smtClean="0"/>
              <a:t>Choose NIC matching most modern bus</a:t>
            </a:r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318079-E9AC-4402-875B-FE1895C774EB}" type="slidenum">
              <a:rPr lang="en-US"/>
              <a:pPr eaLnBrk="1" hangingPunct="1"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2848</Words>
  <Application>Microsoft Office PowerPoint</Application>
  <PresentationFormat>On-screen Show (4:3)</PresentationFormat>
  <Paragraphs>668</Paragraphs>
  <Slides>63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3_Default Design</vt:lpstr>
      <vt:lpstr>1_Default Design</vt:lpstr>
      <vt:lpstr>Network+ Guide to Networks 6th Edition</vt:lpstr>
      <vt:lpstr>Objectives</vt:lpstr>
      <vt:lpstr>NICs (Network Interface Cards)</vt:lpstr>
      <vt:lpstr>NICs (cont’d.)</vt:lpstr>
      <vt:lpstr>Types of NICs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Installing and Configuring NICs</vt:lpstr>
      <vt:lpstr>Installing and Configuring NICs (cont’d.)</vt:lpstr>
      <vt:lpstr>Installing and Configuring NICs (cont’d.)</vt:lpstr>
      <vt:lpstr>Installing and Configuring NICs (cont’d.)</vt:lpstr>
      <vt:lpstr>Installing and Configuring NICs (cont’d.)</vt:lpstr>
      <vt:lpstr>Modular Interfaces</vt:lpstr>
      <vt:lpstr>Modular Interfaces (cont’d.)</vt:lpstr>
      <vt:lpstr>Repeaters and Hubs</vt:lpstr>
      <vt:lpstr>Bridges</vt:lpstr>
      <vt:lpstr>Bridges (cont’d.)</vt:lpstr>
      <vt:lpstr>Switches</vt:lpstr>
      <vt:lpstr>Switch Installation</vt:lpstr>
      <vt:lpstr>Switch Installation (cont’d.)</vt:lpstr>
      <vt:lpstr>Switching Methods</vt:lpstr>
      <vt:lpstr>Switching Methods (cont’d.)</vt:lpstr>
      <vt:lpstr>Switching Methods (cont’d.)</vt:lpstr>
      <vt:lpstr>Switching Methods (cont’d.)</vt:lpstr>
      <vt:lpstr>VLANs and Trunking</vt:lpstr>
      <vt:lpstr>PowerPoint Presentation</vt:lpstr>
      <vt:lpstr>VLANs and Trunking (cont’d.)</vt:lpstr>
      <vt:lpstr>VLANs and Trunking (cont’d.)</vt:lpstr>
      <vt:lpstr>VLANs and Trunking (cont’d.)</vt:lpstr>
      <vt:lpstr>VLANs and Trunking (cont’d.)</vt:lpstr>
      <vt:lpstr>STP (Spanning Tree Protocol)</vt:lpstr>
      <vt:lpstr>PowerPoint Presentation</vt:lpstr>
      <vt:lpstr>PowerPoint Presentation</vt:lpstr>
      <vt:lpstr>STP (cont’d.)</vt:lpstr>
      <vt:lpstr>Content and Multilayer Switches</vt:lpstr>
      <vt:lpstr>Content and Multilayer Switches (cont’d.)</vt:lpstr>
      <vt:lpstr>Routers</vt:lpstr>
      <vt:lpstr>Routers (cont’d.)</vt:lpstr>
      <vt:lpstr>Router Characteristics and Functions</vt:lpstr>
      <vt:lpstr>Router Characteristics and Functions (cont’d.)</vt:lpstr>
      <vt:lpstr>PowerPoint Presentation</vt:lpstr>
      <vt:lpstr>Router Characteristics and Functions (cont’d.)</vt:lpstr>
      <vt:lpstr>Router Characteristics and Functions (cont’d.)</vt:lpstr>
      <vt:lpstr>Router Characteristics and Functions (cont’d.)</vt:lpstr>
      <vt:lpstr>Router Characteristics and Functions (cont’d.)</vt:lpstr>
      <vt:lpstr>PowerPoint Presentation</vt:lpstr>
      <vt:lpstr>Routing Protocols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Gateways and Other Multifunction Devices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711</cp:revision>
  <dcterms:created xsi:type="dcterms:W3CDTF">2007-07-09T21:56:01Z</dcterms:created>
  <dcterms:modified xsi:type="dcterms:W3CDTF">2012-04-25T00:57:54Z</dcterms:modified>
</cp:coreProperties>
</file>